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60" r:id="rId1"/>
  </p:sldMasterIdLst>
  <p:notesMasterIdLst>
    <p:notesMasterId r:id="rId80"/>
  </p:notesMasterIdLst>
  <p:handoutMasterIdLst>
    <p:handoutMasterId r:id="rId81"/>
  </p:handoutMasterIdLst>
  <p:sldIdLst>
    <p:sldId id="332" r:id="rId2"/>
    <p:sldId id="1558" r:id="rId3"/>
    <p:sldId id="336" r:id="rId4"/>
    <p:sldId id="278" r:id="rId5"/>
    <p:sldId id="1556" r:id="rId6"/>
    <p:sldId id="1559" r:id="rId7"/>
    <p:sldId id="1560" r:id="rId8"/>
    <p:sldId id="1561" r:id="rId9"/>
    <p:sldId id="295" r:id="rId10"/>
    <p:sldId id="298" r:id="rId11"/>
    <p:sldId id="1566" r:id="rId12"/>
    <p:sldId id="299" r:id="rId13"/>
    <p:sldId id="300" r:id="rId14"/>
    <p:sldId id="301" r:id="rId15"/>
    <p:sldId id="303" r:id="rId16"/>
    <p:sldId id="305" r:id="rId17"/>
    <p:sldId id="307" r:id="rId18"/>
    <p:sldId id="308" r:id="rId19"/>
    <p:sldId id="583" r:id="rId20"/>
    <p:sldId id="314" r:id="rId21"/>
    <p:sldId id="322" r:id="rId22"/>
    <p:sldId id="325" r:id="rId23"/>
    <p:sldId id="1562" r:id="rId24"/>
    <p:sldId id="582" r:id="rId25"/>
    <p:sldId id="1563" r:id="rId26"/>
    <p:sldId id="1564" r:id="rId27"/>
    <p:sldId id="346" r:id="rId28"/>
    <p:sldId id="345" r:id="rId29"/>
    <p:sldId id="1573" r:id="rId30"/>
    <p:sldId id="1574" r:id="rId31"/>
    <p:sldId id="348" r:id="rId32"/>
    <p:sldId id="349" r:id="rId33"/>
    <p:sldId id="350" r:id="rId34"/>
    <p:sldId id="579" r:id="rId35"/>
    <p:sldId id="351" r:id="rId36"/>
    <p:sldId id="352" r:id="rId37"/>
    <p:sldId id="587" r:id="rId38"/>
    <p:sldId id="354" r:id="rId39"/>
    <p:sldId id="363" r:id="rId40"/>
    <p:sldId id="436" r:id="rId41"/>
    <p:sldId id="528" r:id="rId42"/>
    <p:sldId id="1565" r:id="rId43"/>
    <p:sldId id="1568" r:id="rId44"/>
    <p:sldId id="1569" r:id="rId45"/>
    <p:sldId id="1570" r:id="rId46"/>
    <p:sldId id="275" r:id="rId47"/>
    <p:sldId id="337" r:id="rId48"/>
    <p:sldId id="449" r:id="rId49"/>
    <p:sldId id="450" r:id="rId50"/>
    <p:sldId id="1572" r:id="rId51"/>
    <p:sldId id="466" r:id="rId52"/>
    <p:sldId id="467" r:id="rId53"/>
    <p:sldId id="619" r:id="rId54"/>
    <p:sldId id="497" r:id="rId55"/>
    <p:sldId id="498" r:id="rId56"/>
    <p:sldId id="634" r:id="rId57"/>
    <p:sldId id="1571" r:id="rId58"/>
    <p:sldId id="485" r:id="rId59"/>
    <p:sldId id="486" r:id="rId60"/>
    <p:sldId id="487" r:id="rId61"/>
    <p:sldId id="488" r:id="rId62"/>
    <p:sldId id="637" r:id="rId63"/>
    <p:sldId id="638" r:id="rId64"/>
    <p:sldId id="641" r:id="rId65"/>
    <p:sldId id="542" r:id="rId66"/>
    <p:sldId id="541" r:id="rId67"/>
    <p:sldId id="642" r:id="rId68"/>
    <p:sldId id="643" r:id="rId69"/>
    <p:sldId id="495" r:id="rId70"/>
    <p:sldId id="496" r:id="rId71"/>
    <p:sldId id="601" r:id="rId72"/>
    <p:sldId id="547" r:id="rId73"/>
    <p:sldId id="644" r:id="rId74"/>
    <p:sldId id="645" r:id="rId75"/>
    <p:sldId id="513" r:id="rId76"/>
    <p:sldId id="1575" r:id="rId77"/>
    <p:sldId id="1576" r:id="rId78"/>
    <p:sldId id="1577" r:id="rId7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82"/>
      <p:bold r:id="rId83"/>
      <p:italic r:id="rId84"/>
      <p:boldItalic r:id="rId85"/>
    </p:embeddedFont>
    <p:embeddedFont>
      <p:font typeface="Cambria Math" panose="02040503050406030204" pitchFamily="18" charset="0"/>
      <p:regular r:id="rId86"/>
    </p:embeddedFont>
    <p:embeddedFont>
      <p:font typeface="cmsy10" panose="020B0501010101010101" charset="2"/>
      <p:regular r:id="rId87"/>
    </p:embeddedFont>
    <p:embeddedFont>
      <p:font typeface="Lucida Sans" panose="020B0602030504020204" pitchFamily="34" charset="0"/>
      <p:regular r:id="rId88"/>
      <p:bold r:id="rId89"/>
      <p:italic r:id="rId90"/>
      <p:boldItalic r:id="rId91"/>
    </p:embeddedFont>
    <p:embeddedFont>
      <p:font typeface="Lucida Sans Unicode" panose="020B0602030504020204" pitchFamily="34" charset="0"/>
      <p:regular r:id="rId92"/>
    </p:embeddedFont>
    <p:embeddedFont>
      <p:font typeface="Mangal" panose="02040503050203030202" pitchFamily="18" charset="0"/>
      <p:regular r:id="rId93"/>
      <p:bold r:id="rId94"/>
    </p:embeddedFont>
    <p:embeddedFont>
      <p:font typeface="MS PGothic" panose="020B0600070205080204" pitchFamily="34" charset="-128"/>
      <p:regular r:id="rId95"/>
    </p:embeddedFont>
    <p:embeddedFont>
      <p:font typeface="SimSun" panose="02010600030101010101" pitchFamily="2" charset="-122"/>
      <p:regular r:id="rId96"/>
    </p:embeddedFont>
    <p:embeddedFont>
      <p:font typeface="TheSans UHH" panose="020B0502050302020203" pitchFamily="34" charset="0"/>
      <p:regular r:id="rId97"/>
      <p:bold r:id="rId98"/>
      <p:italic r:id="rId99"/>
      <p:boldItalic r:id="rId100"/>
    </p:embeddedFont>
    <p:embeddedFont>
      <p:font typeface="TheSans Uhh Bold Caps" panose="020B0702050302020203" pitchFamily="34" charset="0"/>
      <p:bold r:id="rId101"/>
    </p:embeddedFont>
    <p:embeddedFont>
      <p:font typeface="TheSans Uhh Bold Caps" panose="020B0702050302020203" pitchFamily="34" charset="0"/>
      <p:bold r:id="rId101"/>
    </p:embeddedFont>
    <p:embeddedFont>
      <p:font typeface="TheSans UHH Regular" panose="020B0502050302020203" pitchFamily="34" charset="0"/>
      <p:regular r:id="rId102"/>
      <p:bold r:id="rId103"/>
      <p:italic r:id="rId104"/>
      <p:boldItalic r:id="rId105"/>
    </p:embeddedFont>
  </p:embeddedFontLst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itte fügen Sie einen Abschnittsnamen ein" id="{08ADE9BD-D0E4-4A4C-8370-21ACDE2D7AF2}">
          <p14:sldIdLst>
            <p14:sldId id="332"/>
            <p14:sldId id="1558"/>
            <p14:sldId id="336"/>
            <p14:sldId id="278"/>
            <p14:sldId id="1556"/>
            <p14:sldId id="1559"/>
            <p14:sldId id="1560"/>
            <p14:sldId id="1561"/>
            <p14:sldId id="295"/>
            <p14:sldId id="298"/>
            <p14:sldId id="1566"/>
            <p14:sldId id="299"/>
            <p14:sldId id="300"/>
            <p14:sldId id="301"/>
            <p14:sldId id="303"/>
            <p14:sldId id="305"/>
            <p14:sldId id="307"/>
            <p14:sldId id="308"/>
            <p14:sldId id="583"/>
            <p14:sldId id="314"/>
            <p14:sldId id="322"/>
            <p14:sldId id="325"/>
            <p14:sldId id="1562"/>
            <p14:sldId id="582"/>
            <p14:sldId id="1563"/>
            <p14:sldId id="1564"/>
            <p14:sldId id="346"/>
            <p14:sldId id="345"/>
            <p14:sldId id="1573"/>
            <p14:sldId id="1574"/>
            <p14:sldId id="348"/>
            <p14:sldId id="349"/>
            <p14:sldId id="350"/>
            <p14:sldId id="579"/>
            <p14:sldId id="351"/>
            <p14:sldId id="352"/>
            <p14:sldId id="587"/>
            <p14:sldId id="354"/>
            <p14:sldId id="363"/>
            <p14:sldId id="436"/>
            <p14:sldId id="528"/>
            <p14:sldId id="1565"/>
            <p14:sldId id="1568"/>
            <p14:sldId id="1569"/>
            <p14:sldId id="1570"/>
            <p14:sldId id="275"/>
            <p14:sldId id="337"/>
            <p14:sldId id="449"/>
            <p14:sldId id="450"/>
            <p14:sldId id="1572"/>
            <p14:sldId id="466"/>
            <p14:sldId id="467"/>
            <p14:sldId id="619"/>
            <p14:sldId id="497"/>
            <p14:sldId id="498"/>
            <p14:sldId id="634"/>
            <p14:sldId id="1571"/>
            <p14:sldId id="485"/>
            <p14:sldId id="486"/>
            <p14:sldId id="487"/>
            <p14:sldId id="488"/>
            <p14:sldId id="637"/>
            <p14:sldId id="638"/>
            <p14:sldId id="641"/>
            <p14:sldId id="542"/>
            <p14:sldId id="541"/>
            <p14:sldId id="642"/>
            <p14:sldId id="643"/>
            <p14:sldId id="495"/>
            <p14:sldId id="496"/>
            <p14:sldId id="601"/>
            <p14:sldId id="547"/>
            <p14:sldId id="644"/>
            <p14:sldId id="645"/>
            <p14:sldId id="513"/>
            <p14:sldId id="1575"/>
            <p14:sldId id="1576"/>
            <p14:sldId id="1577"/>
          </p14:sldIdLst>
        </p14:section>
      </p14:sectionLst>
    </p:ext>
    <p:ext uri="{EFAFB233-063F-42B5-8137-9DF3F51BA10A}">
      <p15:sldGuideLst xmlns:p15="http://schemas.microsoft.com/office/powerpoint/2012/main">
        <p15:guide id="2" pos="113" userDrawn="1">
          <p15:clr>
            <a:srgbClr val="A4A3A4"/>
          </p15:clr>
        </p15:guide>
        <p15:guide id="3" pos="5602" userDrawn="1">
          <p15:clr>
            <a:srgbClr val="A4A3A4"/>
          </p15:clr>
        </p15:guide>
        <p15:guide id="4" orient="horz" pos="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gelis hristidis" initials="vh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71BC"/>
    <a:srgbClr val="009CD1"/>
    <a:srgbClr val="0205FF"/>
    <a:srgbClr val="008CC0"/>
    <a:srgbClr val="027099"/>
    <a:srgbClr val="009C00"/>
    <a:srgbClr val="9DA8AD"/>
    <a:srgbClr val="3B515B"/>
    <a:srgbClr val="B6BFC3"/>
    <a:srgbClr val="E5F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22" autoAdjust="0"/>
    <p:restoredTop sz="86460" autoAdjust="0"/>
  </p:normalViewPr>
  <p:slideViewPr>
    <p:cSldViewPr snapToObjects="1">
      <p:cViewPr varScale="1">
        <p:scale>
          <a:sx n="73" d="100"/>
          <a:sy n="73" d="100"/>
        </p:scale>
        <p:origin x="640" y="48"/>
      </p:cViewPr>
      <p:guideLst>
        <p:guide pos="113"/>
        <p:guide pos="5602"/>
        <p:guide orient="horz" pos="350"/>
      </p:guideLst>
    </p:cSldViewPr>
  </p:slideViewPr>
  <p:outlineViewPr>
    <p:cViewPr>
      <p:scale>
        <a:sx n="33" d="100"/>
        <a:sy n="33" d="100"/>
      </p:scale>
      <p:origin x="0" y="-154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24" d="100"/>
          <a:sy n="124" d="100"/>
        </p:scale>
        <p:origin x="5208" y="19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3.fntdata"/><Relationship Id="rId89" Type="http://schemas.openxmlformats.org/officeDocument/2006/relationships/font" Target="fonts/font8.fntdata"/><Relationship Id="rId16" Type="http://schemas.openxmlformats.org/officeDocument/2006/relationships/slide" Target="slides/slide15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font" Target="fonts/font21.fntdata"/><Relationship Id="rId5" Type="http://schemas.openxmlformats.org/officeDocument/2006/relationships/slide" Target="slides/slide4.xml"/><Relationship Id="rId90" Type="http://schemas.openxmlformats.org/officeDocument/2006/relationships/font" Target="fonts/font9.fntdata"/><Relationship Id="rId95" Type="http://schemas.openxmlformats.org/officeDocument/2006/relationships/font" Target="fonts/font14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notesMaster" Target="notesMasters/notesMaster1.xml"/><Relationship Id="rId85" Type="http://schemas.openxmlformats.org/officeDocument/2006/relationships/font" Target="fonts/font4.fntdata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22.fntdata"/><Relationship Id="rId108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font" Target="fonts/font10.fntdata"/><Relationship Id="rId96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commentAuthors" Target="comment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handoutMaster" Target="handoutMasters/handoutMaster1.xml"/><Relationship Id="rId86" Type="http://schemas.openxmlformats.org/officeDocument/2006/relationships/font" Target="fonts/font5.fntdata"/><Relationship Id="rId94" Type="http://schemas.openxmlformats.org/officeDocument/2006/relationships/font" Target="fonts/font13.fntdata"/><Relationship Id="rId99" Type="http://schemas.openxmlformats.org/officeDocument/2006/relationships/font" Target="fonts/font18.fntdata"/><Relationship Id="rId101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16.fntdata"/><Relationship Id="rId104" Type="http://schemas.openxmlformats.org/officeDocument/2006/relationships/font" Target="fonts/font23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11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6.fntdata"/><Relationship Id="rId110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font" Target="fonts/font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19.fntdata"/><Relationship Id="rId105" Type="http://schemas.openxmlformats.org/officeDocument/2006/relationships/font" Target="fonts/font2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12.fntdata"/><Relationship Id="rId98" Type="http://schemas.openxmlformats.org/officeDocument/2006/relationships/font" Target="fonts/font17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font" Target="fonts/font2.fntdata"/><Relationship Id="rId88" Type="http://schemas.openxmlformats.org/officeDocument/2006/relationships/font" Target="fonts/font7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22579-3BCF-D748-A2B1-13C370832227}" type="datetimeFigureOut">
              <a:rPr lang="de-DE" smtClean="0">
                <a:latin typeface="TheSans UHH" panose="020B0502050302020203" pitchFamily="34" charset="0"/>
              </a:rPr>
              <a:t>04.05.2024</a:t>
            </a:fld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4D7AD7-FD44-8444-A38A-7B8FFD50E3B1}" type="slidenum">
              <a:rPr lang="de-DE" smtClean="0">
                <a:latin typeface="TheSans UHH" panose="020B0502050302020203" pitchFamily="34" charset="0"/>
              </a:rPr>
              <a:t>‹Nr.›</a:t>
            </a:fld>
            <a:endParaRPr lang="de-DE" dirty="0">
              <a:latin typeface="TheSans UHH" panose="020B0502050302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4263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heSans UHH" panose="020B0502050302020203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heSans UHH" panose="020B0502050302020203" pitchFamily="34" charset="0"/>
              </a:defRPr>
            </a:lvl1pPr>
          </a:lstStyle>
          <a:p>
            <a:fld id="{B2E59258-C19A-D949-846D-8B6CB38182F3}" type="datetimeFigureOut">
              <a:rPr lang="de-DE" smtClean="0"/>
              <a:pPr/>
              <a:t>04.05.2024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heSans UHH" panose="020B0502050302020203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heSans UHH" panose="020B0502050302020203" pitchFamily="34" charset="0"/>
              </a:defRPr>
            </a:lvl1pPr>
          </a:lstStyle>
          <a:p>
            <a:fld id="{3C606240-9D1C-3843-B28E-77756B6151F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42711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TheSans UHH" panose="020B0502050302020203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TheSans UHH" panose="020B0502050302020203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TheSans UHH" panose="020B0502050302020203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TheSans UHH" panose="020B0502050302020203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TheSans UHH" panose="020B0502050302020203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606240-9D1C-3843-B28E-77756B6151FD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525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9C88DA-55BC-924E-8761-82F5902E2CE5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2731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9C88DA-55BC-924E-8761-82F5902E2CE5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203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9C88DA-55BC-924E-8761-82F5902E2CE5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1146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B8F3E8B-BB4A-734A-82E4-84A343FE0D3F}" type="slidenum">
              <a:rPr lang="de-DE" sz="1200"/>
              <a:pPr/>
              <a:t>41</a:t>
            </a:fld>
            <a:endParaRPr lang="de-DE" sz="120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E080EB4-EF62-C44B-94D9-3D79E83E0845}" type="slidenum">
              <a:rPr lang="de-DE" sz="1200"/>
              <a:pPr/>
              <a:t>46</a:t>
            </a:fld>
            <a:endParaRPr lang="de-DE" sz="1200"/>
          </a:p>
        </p:txBody>
      </p:sp>
      <p:sp>
        <p:nvSpPr>
          <p:cNvPr id="1945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606240-9D1C-3843-B28E-77756B6151FD}" type="slidenum">
              <a:rPr lang="de-DE" smtClean="0"/>
              <a:pPr/>
              <a:t>47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83962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696913"/>
            <a:ext cx="6196013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</a:t>
            </a:r>
            <a:r>
              <a:rPr lang="en-US" baseline="0" dirty="0"/>
              <a:t> are two approaches for creating these vectors:</a:t>
            </a:r>
          </a:p>
          <a:p>
            <a:endParaRPr lang="en-US" baseline="0" dirty="0"/>
          </a:p>
          <a:p>
            <a:r>
              <a:rPr lang="en-US" baseline="0" dirty="0"/>
              <a:t>First, we’ve got the traditional count-based approach,</a:t>
            </a:r>
            <a:endParaRPr lang="en-GB" baseline="0" dirty="0"/>
          </a:p>
          <a:p>
            <a:r>
              <a:rPr lang="en-US" baseline="0" dirty="0"/>
              <a:t>where the most common variant is the word-context PMI matrix.</a:t>
            </a:r>
          </a:p>
          <a:p>
            <a:endParaRPr lang="en-US" baseline="0" dirty="0"/>
          </a:p>
          <a:p>
            <a:r>
              <a:rPr lang="en-US" baseline="0" dirty="0"/>
              <a:t>The other, cutting-edge, approach, is word embeddings,</a:t>
            </a:r>
          </a:p>
          <a:p>
            <a:r>
              <a:rPr lang="en-US" baseline="0" dirty="0"/>
              <a:t>Which has become extremely popular with word2vec.</a:t>
            </a:r>
          </a:p>
          <a:p>
            <a:r>
              <a:rPr lang="en-US" baseline="0" dirty="0"/>
              <a:t>Now, the interesting thing…</a:t>
            </a:r>
          </a:p>
          <a:p>
            <a:endParaRPr lang="en-US" baseline="0" dirty="0"/>
          </a:p>
          <a:p>
            <a:r>
              <a:rPr lang="en-US" baseline="0" dirty="0"/>
              <a:t>…is that both approaches rely on the same linguistic theory: the distributional hypothesis.</a:t>
            </a:r>
          </a:p>
          <a:p>
            <a:r>
              <a:rPr lang="en-US" baseline="0" dirty="0"/>
              <a:t>&lt;pause&gt;</a:t>
            </a:r>
          </a:p>
          <a:p>
            <a:r>
              <a:rPr lang="en-US" baseline="0" dirty="0"/>
              <a:t>Now, in previous work, that I’ll talk about in a minute,</a:t>
            </a:r>
          </a:p>
          <a:p>
            <a:r>
              <a:rPr lang="en-US" baseline="0" dirty="0"/>
              <a:t>we showed that the two approaches are even more related.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87F05-FCD8-4F5C-AFF0-93765CD6FDBF}" type="slidenum">
              <a:rPr lang="en-GB" smtClean="0">
                <a:solidFill>
                  <a:prstClr val="black"/>
                </a:solidFill>
              </a:rPr>
              <a:pPr/>
              <a:t>54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1373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696913"/>
            <a:ext cx="6196013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</a:t>
            </a:r>
            <a:r>
              <a:rPr lang="en-US" baseline="0" dirty="0"/>
              <a:t> are two approaches for creating these vectors:</a:t>
            </a:r>
          </a:p>
          <a:p>
            <a:endParaRPr lang="en-US" baseline="0" dirty="0"/>
          </a:p>
          <a:p>
            <a:r>
              <a:rPr lang="en-US" baseline="0" dirty="0"/>
              <a:t>First, we’ve got the traditional count-based approach,</a:t>
            </a:r>
            <a:endParaRPr lang="en-GB" baseline="0" dirty="0"/>
          </a:p>
          <a:p>
            <a:r>
              <a:rPr lang="en-US" baseline="0" dirty="0"/>
              <a:t>where the most common variant is the word-context PMI matrix.</a:t>
            </a:r>
          </a:p>
          <a:p>
            <a:endParaRPr lang="en-US" baseline="0" dirty="0"/>
          </a:p>
          <a:p>
            <a:r>
              <a:rPr lang="en-US" baseline="0" dirty="0"/>
              <a:t>The other, cutting-edge, approach, is word embeddings,</a:t>
            </a:r>
          </a:p>
          <a:p>
            <a:r>
              <a:rPr lang="en-US" baseline="0" dirty="0"/>
              <a:t>Which has become extremely popular with word2vec.</a:t>
            </a:r>
          </a:p>
          <a:p>
            <a:r>
              <a:rPr lang="en-US" baseline="0" dirty="0"/>
              <a:t>Now, the interesting thing…</a:t>
            </a:r>
          </a:p>
          <a:p>
            <a:endParaRPr lang="en-US" baseline="0" dirty="0"/>
          </a:p>
          <a:p>
            <a:r>
              <a:rPr lang="en-US" baseline="0" dirty="0"/>
              <a:t>…is that both approaches rely on the same linguistic theory: the distributional hypothesis.</a:t>
            </a:r>
          </a:p>
          <a:p>
            <a:r>
              <a:rPr lang="en-US" baseline="0" dirty="0"/>
              <a:t>&lt;pause&gt;</a:t>
            </a:r>
          </a:p>
          <a:p>
            <a:r>
              <a:rPr lang="en-US" baseline="0" dirty="0"/>
              <a:t>Now, in previous work, that I’ll talk about in a minute,</a:t>
            </a:r>
          </a:p>
          <a:p>
            <a:r>
              <a:rPr lang="en-US" baseline="0" dirty="0"/>
              <a:t>we showed that the two approaches are even more related.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87F05-FCD8-4F5C-AFF0-93765CD6FDBF}" type="slidenum">
              <a:rPr lang="en-GB" smtClean="0">
                <a:solidFill>
                  <a:prstClr val="black"/>
                </a:solidFill>
              </a:rPr>
              <a:pPr/>
              <a:t>57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9859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09C88DA-55BC-924E-8761-82F5902E2CE5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305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09C88DA-55BC-924E-8761-82F5902E2CE5}" type="slidenum">
              <a:rPr lang="en-US" smtClean="0"/>
              <a:pPr>
                <a:defRPr/>
              </a:pPr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65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Shape 48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87" name="Shape 48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91041" indent="-291041">
              <a:buSzPct val="125000"/>
              <a:buChar char="-"/>
            </a:pPr>
            <a:r>
              <a:rPr dirty="0"/>
              <a:t>More than just (all the same) links between entry and document</a:t>
            </a:r>
          </a:p>
          <a:p>
            <a:pPr marL="291041" indent="-291041">
              <a:buSzPct val="125000"/>
              <a:buChar char="-"/>
            </a:pPr>
            <a:r>
              <a:rPr dirty="0"/>
              <a:t>Structure of links =&gt; graph/ relations 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69103-2D17-4832-98EE-51E176497DD9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6637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Now, we’re going to focus on Skip-Grams</a:t>
            </a:r>
            <a:r>
              <a:rPr lang="en-US" baseline="0" dirty="0"/>
              <a:t> with Negative Sampling,</a:t>
            </a:r>
          </a:p>
          <a:p>
            <a:r>
              <a:rPr lang="en-US" baseline="0" dirty="0"/>
              <a:t>Which is considered the state-of-the-art.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87F05-FCD8-4F5C-AFF0-93765CD6FDBF}" type="slidenum">
              <a:rPr lang="en-GB" smtClean="0"/>
              <a:t>75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4945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1DCDD6-8F5C-0F4A-9884-105073812C55}" type="slidenum">
              <a:rPr lang="en-DE" smtClean="0"/>
              <a:t>5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75420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Assume we have</a:t>
            </a:r>
            <a:r>
              <a:rPr lang="en-US" baseline="0" dirty="0"/>
              <a:t> a query with rare notions. </a:t>
            </a:r>
            <a:r>
              <a:rPr lang="en-US" dirty="0"/>
              <a:t>If</a:t>
            </a:r>
            <a:r>
              <a:rPr lang="en-US" baseline="0" dirty="0"/>
              <a:t> overlap occurs </a:t>
            </a:r>
            <a:r>
              <a:rPr lang="en-US" baseline="0" dirty="0" err="1"/>
              <a:t>w.r.t</a:t>
            </a:r>
            <a:r>
              <a:rPr lang="en-US" baseline="0" dirty="0"/>
              <a:t>. rare notions, those docs are ranked relatively high.</a:t>
            </a:r>
          </a:p>
          <a:p>
            <a:r>
              <a:rPr lang="en-US" baseline="0" dirty="0"/>
              <a:t>For a query with often-mentioned terms, there are many competitive docs.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9C88DA-55BC-924E-8761-82F5902E2CE5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099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A7D8A27-64C5-8244-95F1-4E641683B932}" type="slidenum">
              <a:rPr lang="en-US" sz="1200">
                <a:latin typeface="Lucida Sans" charset="0"/>
              </a:rPr>
              <a:pPr/>
              <a:t>18</a:t>
            </a:fld>
            <a:endParaRPr lang="en-US" sz="1200">
              <a:latin typeface="Lucida Sans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ea typeface="ＭＳ Ｐゴシック" charset="0"/>
                <a:cs typeface="ＭＳ Ｐゴシック" charset="0"/>
              </a:rPr>
              <a:t>(The Kandy-Kolored Tangerine-Flake Streamline Baby)</a:t>
            </a:r>
          </a:p>
          <a:p>
            <a:r>
              <a:rPr lang="en-US">
                <a:ea typeface="ＭＳ Ｐゴシック" charset="0"/>
                <a:cs typeface="ＭＳ Ｐゴシック" charset="0"/>
              </a:rPr>
              <a:t>You’d have to let me know!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592965-12AC-7346-A2F6-8623F01726A3}" type="slidenum">
              <a:rPr lang="de-DE" altLang="en-US"/>
              <a:pPr/>
              <a:t>19</a:t>
            </a:fld>
            <a:endParaRPr lang="de-DE" altLang="en-US"/>
          </a:p>
        </p:txBody>
      </p:sp>
      <p:sp>
        <p:nvSpPr>
          <p:cNvPr id="394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4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4261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606240-9D1C-3843-B28E-77756B6151FD}" type="slidenum">
              <a:rPr lang="de-DE" smtClean="0"/>
              <a:pPr/>
              <a:t>26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051425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9C88DA-55BC-924E-8761-82F5902E2CE5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7223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9C88DA-55BC-924E-8761-82F5902E2CE5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915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_Bild_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13">
            <a:extLst>
              <a:ext uri="{FF2B5EF4-FFF2-40B4-BE49-F238E27FC236}">
                <a16:creationId xmlns:a16="http://schemas.microsoft.com/office/drawing/2014/main" id="{8BBFB6AB-BD0D-CB4B-9728-6AD2FDB3D49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681215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EF3FFAF6-38B4-EC48-808A-73D35839C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pic>
        <p:nvPicPr>
          <p:cNvPr id="7" name="background-84678_1920.jp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052006"/>
            <a:ext cx="9144000" cy="2455847"/>
          </a:xfrm>
          <a:prstGeom prst="rect">
            <a:avLst/>
          </a:prstGeom>
        </p:spPr>
      </p:pic>
      <p:sp>
        <p:nvSpPr>
          <p:cNvPr id="8" name="Bildplatzhalter 6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052007"/>
            <a:ext cx="9144000" cy="24558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TheSans UHH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11" name="Gerade Verbindung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57080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f_Headline_Text_und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 panose="020B0502050302020203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1779662"/>
            <a:ext cx="4572000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TheSans UHH" panose="020B0502050302020203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7D51EC7-430C-D54B-BB14-BFC0D4B86EAE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4BC1399-E221-E348-817F-A1570F7D90C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B8745DF-4F7A-C843-98DC-DCD98DD0109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8479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g_Headline_Bild_u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15" hasCustomPrompt="1"/>
          </p:nvPr>
        </p:nvSpPr>
        <p:spPr>
          <a:xfrm>
            <a:off x="214768" y="1779662"/>
            <a:ext cx="4171028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TheSans UHH" panose="020B0502050302020203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4577435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 panose="020B0502050302020203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72AC3EB-3430-1349-A19C-02E4197ABD7D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B044FE5-2F6A-7041-9F8B-B986A9E9817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D0A6D2E-ADFC-2943-8255-0F520D9F323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7673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h_Headline_Text_und_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algn="l"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 panose="020B0502050302020203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abellenplatzhalter 11"/>
          <p:cNvSpPr>
            <a:spLocks noGrp="1"/>
          </p:cNvSpPr>
          <p:nvPr>
            <p:ph type="tbl" sz="quarter" idx="16" hasCustomPrompt="1"/>
          </p:nvPr>
        </p:nvSpPr>
        <p:spPr>
          <a:xfrm>
            <a:off x="4572000" y="1779662"/>
            <a:ext cx="4176713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TheSans UHH" panose="020B0502050302020203" pitchFamily="34" charset="0"/>
              </a:defRPr>
            </a:lvl1pPr>
          </a:lstStyle>
          <a:p>
            <a:r>
              <a:rPr lang="de-DE" dirty="0"/>
              <a:t>Tabelle mit Alternativtext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A29C8C0-874D-ED42-B7AA-9341B574BE5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BB6B01C-4FCF-CB4D-90CE-C326DBD9D20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76C3BC2-5241-2242-9D91-48AF5119BBE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8013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rafiken_Tabellen_Bilder_unischtbare_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nhaltsplatzhalter 21"/>
          <p:cNvSpPr>
            <a:spLocks noGrp="1"/>
          </p:cNvSpPr>
          <p:nvPr>
            <p:ph sz="quarter" idx="13" hasCustomPrompt="1"/>
          </p:nvPr>
        </p:nvSpPr>
        <p:spPr>
          <a:xfrm>
            <a:off x="323528" y="1347614"/>
            <a:ext cx="8425185" cy="33123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latin typeface="TheSans UHH"/>
              </a:defRPr>
            </a:lvl1pPr>
            <a:lvl2pPr>
              <a:defRPr sz="2600">
                <a:latin typeface="TheSans UHH"/>
              </a:defRPr>
            </a:lvl2pPr>
            <a:lvl3pPr>
              <a:defRPr sz="2600">
                <a:latin typeface="TheSans UHH"/>
              </a:defRPr>
            </a:lvl3pPr>
            <a:lvl4pPr>
              <a:defRPr sz="2600">
                <a:latin typeface="TheSans UHH"/>
              </a:defRPr>
            </a:lvl4pPr>
            <a:lvl5pPr>
              <a:defRPr sz="2600">
                <a:latin typeface="TheSans UHH"/>
              </a:defRPr>
            </a:lvl5pPr>
          </a:lstStyle>
          <a:p>
            <a:pPr lvl="0"/>
            <a:r>
              <a:rPr lang="de-DE" dirty="0"/>
              <a:t>Grafiken, Tabellen, Bilder, etc. Bitte mit Alternativtext versehen.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7F74627-F125-8D49-A3F9-96166A0B0D2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9BBD305-837C-0E41-BEBC-3280C7391E7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9C95E0-F0B8-9D41-8D2F-FD01943EF11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25553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a_Kapitelfolie_einfarbiger_HG_Hell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A9E1338-AB7B-1147-B97A-34E5222669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Headline des nachfolgenden Kapitels</a:t>
            </a:r>
          </a:p>
        </p:txBody>
      </p:sp>
      <p:cxnSp>
        <p:nvCxnSpPr>
          <p:cNvPr id="5" name="Gerade Verbindung 4">
            <a:extLst>
              <a:ext uri="{FF2B5EF4-FFF2-40B4-BE49-F238E27FC236}">
                <a16:creationId xmlns:a16="http://schemas.microsoft.com/office/drawing/2014/main" id="{5CCBDACE-4486-B244-AD82-ACBF86988F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425462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Kapitelfolie_einfarbiger_HG_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D2D5666D-DD08-FB4E-89E6-DDEBDE6DA7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Headline des nachfolgenden Kapitels</a:t>
            </a:r>
          </a:p>
        </p:txBody>
      </p:sp>
      <p:cxnSp>
        <p:nvCxnSpPr>
          <p:cNvPr id="4" name="Gerade Verbindung 3">
            <a:extLst>
              <a:ext uri="{FF2B5EF4-FFF2-40B4-BE49-F238E27FC236}">
                <a16:creationId xmlns:a16="http://schemas.microsoft.com/office/drawing/2014/main" id="{84877466-D934-E94B-87D7-F45E77A432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557401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Leerseite_unsichtbare_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 hidden="1">
            <a:extLst>
              <a:ext uri="{FF2B5EF4-FFF2-40B4-BE49-F238E27FC236}">
                <a16:creationId xmlns:a16="http://schemas.microsoft.com/office/drawing/2014/main" id="{CBFE5B7B-3B95-C043-BB34-2A277601C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algn="l">
              <a:defRPr sz="2600" b="1" i="0">
                <a:solidFill>
                  <a:schemeClr val="tx1"/>
                </a:solidFill>
                <a:latin typeface="TheSans UHH" panose="020B0502050302020203" pitchFamily="34" charset="77"/>
                <a:cs typeface="TheSans UHH" panose="020B0502050302020203" pitchFamily="34" charset="77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2BD08BA-13EA-E54B-84CB-D68FE5545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9531825-4A1E-E045-B431-45CE2BEDC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06C2600-20BB-F048-B90E-34135BB72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1167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>
            <a:lvl1pPr algn="ctr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627313" y="4800600"/>
            <a:ext cx="1223962" cy="147638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r>
              <a:rPr lang="en-DE"/>
              <a:t>SoSe2024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33725" y="4800600"/>
            <a:ext cx="2895600" cy="147638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34403-92B1-A544-A7FD-95466AC3179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20209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627313" y="4800600"/>
            <a:ext cx="1223962" cy="147638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r>
              <a:rPr lang="en-DE"/>
              <a:t>SoSe2024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33725" y="4800600"/>
            <a:ext cx="2895600" cy="147638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577E2-95DD-1F4B-A688-E8FB0200778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07843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re. Text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50939" y="160735"/>
            <a:ext cx="7793037" cy="1096565"/>
          </a:xfrm>
        </p:spPr>
        <p:txBody>
          <a:bodyPr/>
          <a:lstStyle/>
          <a:p>
            <a:r>
              <a:rPr lang="fr-CA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182688" y="1513285"/>
            <a:ext cx="3810000" cy="308610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5145088" y="1513285"/>
            <a:ext cx="3810000" cy="148590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5145088" y="3113485"/>
            <a:ext cx="3810000" cy="148590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4682729"/>
            <a:ext cx="1905000" cy="3429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DE"/>
              <a:t>SoSe2024</a:t>
            </a:r>
            <a:endParaRPr lang="fr-CA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4682729"/>
            <a:ext cx="2895600" cy="3429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CA"/>
              <a:t>GenAI | Ralf Möller, Sylvia Melzer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213DD-F717-3E46-B0AD-E45DBCF04D9C}" type="slidenum">
              <a:rPr lang="fr-CA"/>
              <a:pPr>
                <a:defRPr/>
              </a:pPr>
              <a:t>‹Nr.›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62677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_zwei_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platzhalter 13">
            <a:extLst>
              <a:ext uri="{FF2B5EF4-FFF2-40B4-BE49-F238E27FC236}">
                <a16:creationId xmlns:a16="http://schemas.microsoft.com/office/drawing/2014/main" id="{1DDD041E-DBF9-6D48-993C-62DD3D91D7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3579862"/>
            <a:ext cx="4395258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33F5C484-EF40-FE47-9DFE-5167591A75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pic>
        <p:nvPicPr>
          <p:cNvPr id="9" name="background-84678_1920.jp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>
          <a:xfrm>
            <a:off x="0" y="1059306"/>
            <a:ext cx="4497917" cy="2455340"/>
          </a:xfrm>
          <a:prstGeom prst="rect">
            <a:avLst/>
          </a:prstGeom>
        </p:spPr>
      </p:pic>
      <p:pic>
        <p:nvPicPr>
          <p:cNvPr id="10" name="background-84678_1920.jp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6083" y="1052007"/>
            <a:ext cx="4497917" cy="2462639"/>
          </a:xfrm>
          <a:prstGeom prst="rect">
            <a:avLst/>
          </a:prstGeom>
        </p:spPr>
      </p:pic>
      <p:sp>
        <p:nvSpPr>
          <p:cNvPr id="12" name="Bildplatzhalter 15"/>
          <p:cNvSpPr>
            <a:spLocks noGrp="1"/>
          </p:cNvSpPr>
          <p:nvPr>
            <p:ph type="pic" sz="quarter" idx="11" hasCustomPrompt="1"/>
          </p:nvPr>
        </p:nvSpPr>
        <p:spPr>
          <a:xfrm>
            <a:off x="-1" y="1065475"/>
            <a:ext cx="4497917" cy="24553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>
                <a:solidFill>
                  <a:srgbClr val="FFFFFF"/>
                </a:solidFill>
                <a:latin typeface="TheSans UHH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sp>
        <p:nvSpPr>
          <p:cNvPr id="13" name="Bildplatzhalter 17"/>
          <p:cNvSpPr>
            <a:spLocks noGrp="1"/>
          </p:cNvSpPr>
          <p:nvPr>
            <p:ph type="pic" sz="quarter" idx="12" hasCustomPrompt="1"/>
          </p:nvPr>
        </p:nvSpPr>
        <p:spPr>
          <a:xfrm>
            <a:off x="4646082" y="1066607"/>
            <a:ext cx="4711867" cy="24548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TheSans UHH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19" name="Gerade Verbindung 18">
            <a:extLst>
              <a:ext uri="{FF2B5EF4-FFF2-40B4-BE49-F238E27FC236}">
                <a16:creationId xmlns:a16="http://schemas.microsoft.com/office/drawing/2014/main" id="{AB18881F-3A1A-C240-A3D5-F269619F19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8193670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06016" y="1884481"/>
            <a:ext cx="4131969" cy="5329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464" b="0" i="0">
                <a:solidFill>
                  <a:srgbClr val="33339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GenAI | Ralf Möller, Sylvia Melzer</a:t>
            </a: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DE"/>
              <a:t>SoSe2024</a:t>
            </a:r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85141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22" b="1" i="0">
                <a:solidFill>
                  <a:srgbClr val="33339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GenAI | Ralf Möller, Sylvia Melzer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DE"/>
              <a:t>SoSe2024</a:t>
            </a:r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26296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4914900"/>
            <a:ext cx="12192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DE"/>
              <a:t>SoSe2024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371600" y="4914900"/>
            <a:ext cx="71628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24631291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DE" altLang="x-none"/>
              <a:t>SoSe2024</a:t>
            </a:r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x-none"/>
              <a:t>GenAI | Ralf Möller, Sylvia Melzer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53937069-2083-2146-961D-4FB0D4A1E370}" type="slidenum">
              <a:rPr lang="en-US" altLang="x-none"/>
              <a:pPr/>
              <a:t>‹Nr.›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4614756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r>
              <a:rPr lang="en-DE">
                <a:solidFill>
                  <a:prstClr val="black">
                    <a:tint val="75000"/>
                  </a:prstClr>
                </a:solidFill>
              </a:rPr>
              <a:t>SoSe2024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GenAI | Ralf Möller, Sylvia Melzer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2B3FB-2F82-4CB9-93A4-1640FC20E3C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3179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4914900"/>
            <a:ext cx="12192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DE"/>
              <a:t>SoSe2024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371600" y="4914900"/>
            <a:ext cx="71628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31207329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9" name="Body Level One…"/>
          <p:cNvSpPr txBox="1">
            <a:spLocks noGrp="1"/>
          </p:cNvSpPr>
          <p:nvPr>
            <p:ph type="body" idx="1"/>
          </p:nvPr>
        </p:nvSpPr>
        <p:spPr>
          <a:xfrm>
            <a:off x="633413" y="1181100"/>
            <a:ext cx="7877175" cy="326144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716507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a_Titelfolie_einfarbiger_HG_Stein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0">
                <a:srgbClr val="3B515B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10" name="Textplatzhalter 13">
            <a:extLst>
              <a:ext uri="{FF2B5EF4-FFF2-40B4-BE49-F238E27FC236}">
                <a16:creationId xmlns:a16="http://schemas.microsoft.com/office/drawing/2014/main" id="{F055B374-5667-9B40-AE1E-7F5FCDB7FF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825231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2F8586F0-C563-C342-B9DD-A1AE90DE2C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cxnSp>
        <p:nvCxnSpPr>
          <p:cNvPr id="8" name="Gerade Verbindung 7">
            <a:extLst>
              <a:ext uri="{FF2B5EF4-FFF2-40B4-BE49-F238E27FC236}">
                <a16:creationId xmlns:a16="http://schemas.microsoft.com/office/drawing/2014/main" id="{5486D3BD-BA29-4D44-ACB6-A4BD67D52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67305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b_Titelfolie_einfarbiger_HG_Hell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8" name="Textplatzhalter 13">
            <a:extLst>
              <a:ext uri="{FF2B5EF4-FFF2-40B4-BE49-F238E27FC236}">
                <a16:creationId xmlns:a16="http://schemas.microsoft.com/office/drawing/2014/main" id="{A15EFE3B-8C68-D046-A599-0AB2AFDEB2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609207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7971F460-DBE2-1E4C-966C-B8FAF52ED6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cxnSp>
        <p:nvCxnSpPr>
          <p:cNvPr id="6" name="Gerade Verbindung 5">
            <a:extLst>
              <a:ext uri="{FF2B5EF4-FFF2-40B4-BE49-F238E27FC236}">
                <a16:creationId xmlns:a16="http://schemas.microsoft.com/office/drawing/2014/main" id="{30DD3040-AF2F-7548-9EA1-E3F2AA2D5A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510171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a_Headline_u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853C8E57-9E26-F24E-A712-1E94C05C3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8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69" y="1779662"/>
            <a:ext cx="8533695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 panose="020B0502050302020203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E82A3FC-B200-F340-859E-4491DBC5752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6827D40-E2F4-6842-9A47-30F9FFAFC9C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5EBE37D-D2A8-AA46-A4B0-38A84F66B5B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7070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b_Headline_und_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el 1">
            <a:extLst>
              <a:ext uri="{FF2B5EF4-FFF2-40B4-BE49-F238E27FC236}">
                <a16:creationId xmlns:a16="http://schemas.microsoft.com/office/drawing/2014/main" id="{2185142B-85C3-B845-BE6A-A2B184C345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1" y="1779662"/>
            <a:ext cx="8534151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36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B10F18-E336-5F4B-B287-AFBD8386C6A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B3CB7CE-68EE-634C-A60B-5AB834390A3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B799CB-85F9-3B41-BD6A-AE3965D5F36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6613200" y="4767263"/>
            <a:ext cx="2133600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95A172-0C33-5AD9-D36A-594A898A631B}"/>
              </a:ext>
            </a:extLst>
          </p:cNvPr>
          <p:cNvSpPr txBox="1"/>
          <p:nvPr userDrawn="1"/>
        </p:nvSpPr>
        <p:spPr>
          <a:xfrm>
            <a:off x="8264769" y="3868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365828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c_Headline_und_zweispaltiger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tel 1">
            <a:extLst>
              <a:ext uri="{FF2B5EF4-FFF2-40B4-BE49-F238E27FC236}">
                <a16:creationId xmlns:a16="http://schemas.microsoft.com/office/drawing/2014/main" id="{1239BC7E-F651-4B40-9646-BE82FC8F72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 typeface="Arial"/>
              <a:buNone/>
              <a:defRPr sz="200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>
              <a:defRPr sz="2000">
                <a:solidFill>
                  <a:schemeClr val="tx1"/>
                </a:solidFill>
                <a:latin typeface="TheSans UHH Regular"/>
                <a:cs typeface="TheSans UHH Regular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457200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 panose="020B0502050302020203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FA889BB-8733-E443-8B07-DDEE0CF51EAC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B0F8018-999B-664A-A015-D9D75F27149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73C8DF9-716F-554C-ACA3-DAE92F29A78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2916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d_Headline_und_zweispaltige_Li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80504275-399A-C44F-825C-5719C17EDE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2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4576063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769B562-7FA6-894A-98DE-37E50E748CA6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A6AB9E8-E1D8-AD45-A908-867BB1D82E6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3A43B6D-0AE8-9C41-B679-BAD57E58419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5654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e_Headline_Text_und_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A9A02BB1-54BA-0044-B44B-AFBD148F79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2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1450"/>
              </a:spcBef>
              <a:buClr>
                <a:schemeClr val="accent1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180000" indent="0">
              <a:buClr>
                <a:schemeClr val="tx1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2pPr>
            <a:lvl3pPr marL="360000" indent="0">
              <a:buClr>
                <a:schemeClr val="bg2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4576063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075F02A-DDE1-1940-A6AD-6A78B42B16BC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3B308B6-51D4-CF4A-A9C5-3936348803A3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279428B-5977-E14F-9476-AE9828EFFDF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5857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50" y="4767263"/>
            <a:ext cx="2133600" cy="273844"/>
          </a:xfrm>
          <a:prstGeom prst="rect">
            <a:avLst/>
          </a:prstGeom>
        </p:spPr>
        <p:txBody>
          <a:bodyPr vert="horz" lIns="0" tIns="45720" rIns="90000" bIns="45720" rtlCol="0" anchor="ctr"/>
          <a:lstStyle>
            <a:lvl1pPr algn="l">
              <a:defRPr sz="1200">
                <a:solidFill>
                  <a:schemeClr val="tx1"/>
                </a:solidFill>
                <a:latin typeface="TheSans UHH" panose="020B0502050302020203" pitchFamily="34" charset="0"/>
              </a:defRPr>
            </a:lvl1pPr>
          </a:lstStyle>
          <a:p>
            <a:r>
              <a:rPr lang="en-DE"/>
              <a:t>SoSe2024</a:t>
            </a:r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984004" y="4767263"/>
            <a:ext cx="317599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TheSans UHH" panose="020B0502050302020203" pitchFamily="34" charset="0"/>
              </a:defRPr>
            </a:lvl1pPr>
          </a:lstStyle>
          <a:p>
            <a:r>
              <a:rPr lang="de-DE"/>
              <a:t>GenAI | Ralf Möller, Sylvia Melzer</a:t>
            </a: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14863" y="4767263"/>
            <a:ext cx="2133600" cy="273844"/>
          </a:xfrm>
          <a:prstGeom prst="rect">
            <a:avLst/>
          </a:prstGeom>
        </p:spPr>
        <p:txBody>
          <a:bodyPr vert="horz" lIns="91440" tIns="46800" rIns="0" bIns="45720" rtlCol="0" anchor="ctr"/>
          <a:lstStyle>
            <a:lvl1pPr algn="r">
              <a:defRPr sz="1200">
                <a:solidFill>
                  <a:schemeClr val="tx1"/>
                </a:solidFill>
                <a:latin typeface="TheSans UHH" panose="020B0502050302020203" pitchFamily="34" charset="0"/>
              </a:defRPr>
            </a:lvl1pPr>
          </a:lstStyle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1" name="UHH-Logo_2010_Farbe_RGB.png" descr="Bildbeschreibung: Es handelt sich um das Logo der Universität Hamburg auf weißem Hintergrund. Es besteht aus einem roten Quadrat auf der linken Seite, in dem in weißer Schrift oben links &quot;UHH&quot; steht und unten rechts das Wappen der Stadt Hamburg, eine Burg, abgebildet sind. Rechts neben dem Symbol steht &quot;Universität Hamburg&quot;. Unter dem Symbol und dem Schriftzug steht in Großbuchstaben und durch senkrechte Striche getrennt von links nach rechts: &quot;Der Forschung&quot;; &quot;Der Lehre&quot;; &quot;Der Bildung&quot;. " title="Logo der Universität Hamburg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957550" cy="90759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08A6B677-00A6-5336-6FCE-6EF43A439455}"/>
              </a:ext>
            </a:extLst>
          </p:cNvPr>
          <p:cNvGrpSpPr/>
          <p:nvPr userDrawn="1"/>
        </p:nvGrpSpPr>
        <p:grpSpPr>
          <a:xfrm>
            <a:off x="7956376" y="267494"/>
            <a:ext cx="936475" cy="554522"/>
            <a:chOff x="908768" y="1004434"/>
            <a:chExt cx="936475" cy="55452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C95C1BF-E023-4AA4-C498-24FAB9783F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9"/>
            <a:stretch>
              <a:fillRect/>
            </a:stretch>
          </p:blipFill>
          <p:spPr>
            <a:xfrm>
              <a:off x="1223246" y="1004434"/>
              <a:ext cx="484848" cy="450757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045D5B6-F402-F1CF-E46A-C5A5873A2144}"/>
                </a:ext>
              </a:extLst>
            </p:cNvPr>
            <p:cNvSpPr txBox="1"/>
            <p:nvPr userDrawn="1"/>
          </p:nvSpPr>
          <p:spPr>
            <a:xfrm>
              <a:off x="908768" y="1251179"/>
              <a:ext cx="9364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E" sz="800" dirty="0">
                  <a:solidFill>
                    <a:schemeClr val="tx2"/>
                  </a:solidFill>
                </a:rPr>
                <a:t>CHAI</a:t>
              </a:r>
              <a:br>
                <a:rPr lang="en-DE" sz="600" dirty="0">
                  <a:solidFill>
                    <a:schemeClr val="tx2"/>
                  </a:solidFill>
                </a:rPr>
              </a:br>
              <a:r>
                <a:rPr lang="en-DE" sz="600" dirty="0">
                  <a:solidFill>
                    <a:schemeClr val="tx2"/>
                  </a:solidFill>
                </a:rPr>
                <a:t>Humanities-Centered AI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8577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6" r:id="rId3"/>
    <p:sldLayoutId id="2147483670" r:id="rId4"/>
    <p:sldLayoutId id="2147483669" r:id="rId5"/>
    <p:sldLayoutId id="2147483677" r:id="rId6"/>
    <p:sldLayoutId id="2147483671" r:id="rId7"/>
    <p:sldLayoutId id="2147483676" r:id="rId8"/>
    <p:sldLayoutId id="2147483678" r:id="rId9"/>
    <p:sldLayoutId id="2147483672" r:id="rId10"/>
    <p:sldLayoutId id="2147483681" r:id="rId11"/>
    <p:sldLayoutId id="2147483673" r:id="rId12"/>
    <p:sldLayoutId id="2147483674" r:id="rId13"/>
    <p:sldLayoutId id="2147483679" r:id="rId14"/>
    <p:sldLayoutId id="2147483680" r:id="rId15"/>
    <p:sldLayoutId id="2147483675" r:id="rId16"/>
    <p:sldLayoutId id="2147483682" r:id="rId17"/>
    <p:sldLayoutId id="2147483683" r:id="rId18"/>
    <p:sldLayoutId id="2147483684" r:id="rId19"/>
    <p:sldLayoutId id="2147483685" r:id="rId20"/>
    <p:sldLayoutId id="2147483686" r:id="rId21"/>
    <p:sldLayoutId id="2147483687" r:id="rId22"/>
    <p:sldLayoutId id="2147483688" r:id="rId23"/>
    <p:sldLayoutId id="2147483689" r:id="rId24"/>
    <p:sldLayoutId id="2147483690" r:id="rId25"/>
    <p:sldLayoutId id="2147483691" r:id="rId26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04" userDrawn="1">
          <p15:clr>
            <a:srgbClr val="F26B43"/>
          </p15:clr>
        </p15:guide>
        <p15:guide id="3" pos="551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1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2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emf"/><Relationship Id="rId2" Type="http://schemas.openxmlformats.org/officeDocument/2006/relationships/tags" Target="../tags/tag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5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6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tiff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fdr.uni-hamburg.de/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13" Type="http://schemas.openxmlformats.org/officeDocument/2006/relationships/image" Target="../media/image44.png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6.xml"/><Relationship Id="rId12" Type="http://schemas.openxmlformats.org/officeDocument/2006/relationships/image" Target="../media/image43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39.png"/><Relationship Id="rId5" Type="http://schemas.openxmlformats.org/officeDocument/2006/relationships/tags" Target="../tags/tag9.xml"/><Relationship Id="rId10" Type="http://schemas.openxmlformats.org/officeDocument/2006/relationships/image" Target="../media/image42.png"/><Relationship Id="rId4" Type="http://schemas.openxmlformats.org/officeDocument/2006/relationships/tags" Target="../tags/tag8.xml"/><Relationship Id="rId9" Type="http://schemas.openxmlformats.org/officeDocument/2006/relationships/image" Target="../media/image41.png"/><Relationship Id="rId1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10.png"/><Relationship Id="rId5" Type="http://schemas.openxmlformats.org/officeDocument/2006/relationships/image" Target="../media/image400.png"/><Relationship Id="rId4" Type="http://schemas.openxmlformats.org/officeDocument/2006/relationships/image" Target="../media/image46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oleObject" Target="../embeddings/oleObject7.bin"/><Relationship Id="rId7" Type="http://schemas.openxmlformats.org/officeDocument/2006/relationships/image" Target="../media/image49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47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51.emf"/><Relationship Id="rId4" Type="http://schemas.openxmlformats.org/officeDocument/2006/relationships/oleObject" Target="../embeddings/oleObject9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10.png"/><Relationship Id="rId5" Type="http://schemas.openxmlformats.org/officeDocument/2006/relationships/image" Target="../media/image51.emf"/><Relationship Id="rId4" Type="http://schemas.openxmlformats.org/officeDocument/2006/relationships/oleObject" Target="../embeddings/oleObject9.bin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://lsa.colorado.edu/papers/JASIS.lsi.90.pdf" TargetMode="Externa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0.png"/><Relationship Id="rId2" Type="http://schemas.openxmlformats.org/officeDocument/2006/relationships/image" Target="../media/image7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4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0.png"/><Relationship Id="rId7" Type="http://schemas.openxmlformats.org/officeDocument/2006/relationships/image" Target="../media/image840.png"/><Relationship Id="rId2" Type="http://schemas.openxmlformats.org/officeDocument/2006/relationships/image" Target="../media/image75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30.png"/><Relationship Id="rId5" Type="http://schemas.openxmlformats.org/officeDocument/2006/relationships/image" Target="../media/image820.png"/><Relationship Id="rId4" Type="http://schemas.openxmlformats.org/officeDocument/2006/relationships/image" Target="../media/image81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0.png"/><Relationship Id="rId7" Type="http://schemas.openxmlformats.org/officeDocument/2006/relationships/image" Target="../media/image880.png"/><Relationship Id="rId2" Type="http://schemas.openxmlformats.org/officeDocument/2006/relationships/image" Target="../media/image7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0.png"/><Relationship Id="rId5" Type="http://schemas.openxmlformats.org/officeDocument/2006/relationships/image" Target="../media/image860.png"/><Relationship Id="rId4" Type="http://schemas.openxmlformats.org/officeDocument/2006/relationships/image" Target="../media/image850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0.png"/><Relationship Id="rId3" Type="http://schemas.openxmlformats.org/officeDocument/2006/relationships/image" Target="../media/image730.png"/><Relationship Id="rId7" Type="http://schemas.openxmlformats.org/officeDocument/2006/relationships/image" Target="../media/image880.png"/><Relationship Id="rId2" Type="http://schemas.openxmlformats.org/officeDocument/2006/relationships/image" Target="../media/image7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0.png"/><Relationship Id="rId5" Type="http://schemas.openxmlformats.org/officeDocument/2006/relationships/image" Target="../media/image911.png"/><Relationship Id="rId4" Type="http://schemas.openxmlformats.org/officeDocument/2006/relationships/image" Target="../media/image850.png"/><Relationship Id="rId9" Type="http://schemas.openxmlformats.org/officeDocument/2006/relationships/image" Target="../media/image93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0.png"/><Relationship Id="rId2" Type="http://schemas.openxmlformats.org/officeDocument/2006/relationships/image" Target="../media/image97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00.png"/><Relationship Id="rId4" Type="http://schemas.openxmlformats.org/officeDocument/2006/relationships/image" Target="../media/image990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0.png"/><Relationship Id="rId3" Type="http://schemas.openxmlformats.org/officeDocument/2006/relationships/image" Target="../media/image730.png"/><Relationship Id="rId7" Type="http://schemas.openxmlformats.org/officeDocument/2006/relationships/image" Target="../media/image880.png"/><Relationship Id="rId2" Type="http://schemas.openxmlformats.org/officeDocument/2006/relationships/image" Target="../media/image7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0.png"/><Relationship Id="rId5" Type="http://schemas.openxmlformats.org/officeDocument/2006/relationships/image" Target="../media/image911.png"/><Relationship Id="rId4" Type="http://schemas.openxmlformats.org/officeDocument/2006/relationships/image" Target="../media/image850.png"/><Relationship Id="rId9" Type="http://schemas.openxmlformats.org/officeDocument/2006/relationships/image" Target="../media/image930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0.png"/><Relationship Id="rId3" Type="http://schemas.openxmlformats.org/officeDocument/2006/relationships/image" Target="../media/image1050.png"/><Relationship Id="rId7" Type="http://schemas.openxmlformats.org/officeDocument/2006/relationships/image" Target="../media/image1090.png"/><Relationship Id="rId2" Type="http://schemas.openxmlformats.org/officeDocument/2006/relationships/image" Target="../media/image10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80.png"/><Relationship Id="rId5" Type="http://schemas.openxmlformats.org/officeDocument/2006/relationships/image" Target="../media/image1070.png"/><Relationship Id="rId4" Type="http://schemas.openxmlformats.org/officeDocument/2006/relationships/image" Target="../media/image1060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77A2264-E1F9-408B-A176-9A7C8A9C76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Ralf Möller, Sylvia Melzer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5869FDB6-8452-44B0-84EB-4F34D986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3994928"/>
            <a:ext cx="8280920" cy="1015200"/>
          </a:xfrm>
        </p:spPr>
        <p:txBody>
          <a:bodyPr/>
          <a:lstStyle/>
          <a:p>
            <a:r>
              <a:rPr lang="en-US" sz="2400" dirty="0"/>
              <a:t>Representation Learning for Sequential Structures, Embedding Spaces, word2vec, CBOW, Skip-gram</a:t>
            </a:r>
          </a:p>
        </p:txBody>
      </p:sp>
    </p:spTree>
    <p:extLst>
      <p:ext uri="{BB962C8B-B14F-4D97-AF65-F5344CB8AC3E}">
        <p14:creationId xmlns:p14="http://schemas.microsoft.com/office/powerpoint/2010/main" val="3848023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Incidence matrices and rank measures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965" name="Rectangle 3"/>
              <p:cNvSpPr>
                <a:spLocks noGrp="1" noChangeArrowheads="1"/>
              </p:cNvSpPr>
              <p:nvPr>
                <p:ph type="body" sz="quarter" idx="16"/>
              </p:nvPr>
            </p:nvSpPr>
            <p:spPr/>
            <p:txBody>
              <a:bodyPr/>
              <a:lstStyle/>
              <a:p>
                <a:r>
                  <a:rPr lang="de-DE" sz="1800" dirty="0">
                    <a:ea typeface="ＭＳ Ｐゴシック" charset="0"/>
                  </a:rPr>
                  <a:t>Bag of </a:t>
                </a:r>
                <a:r>
                  <a:rPr lang="de-DE" sz="1800" dirty="0" err="1">
                    <a:ea typeface="ＭＳ Ｐゴシック" charset="0"/>
                  </a:rPr>
                  <a:t>words</a:t>
                </a:r>
                <a:r>
                  <a:rPr lang="de-DE" sz="1800" dirty="0">
                    <a:ea typeface="ＭＳ Ｐゴシック" charset="0"/>
                  </a:rPr>
                  <a:t> </a:t>
                </a:r>
                <a:r>
                  <a:rPr lang="de-DE" sz="1800" dirty="0" err="1">
                    <a:ea typeface="ＭＳ Ｐゴシック" charset="0"/>
                  </a:rPr>
                  <a:t>model</a:t>
                </a:r>
                <a:r>
                  <a:rPr lang="de-DE" sz="1800" dirty="0">
                    <a:ea typeface="ＭＳ Ｐゴシック" charset="0"/>
                  </a:rPr>
                  <a:t>: </a:t>
                </a:r>
                <a:r>
                  <a:rPr lang="de-DE" sz="1800" dirty="0" err="1">
                    <a:ea typeface="ＭＳ Ｐゴシック" charset="0"/>
                  </a:rPr>
                  <a:t>Document</a:t>
                </a:r>
                <a:r>
                  <a:rPr lang="de-DE" sz="1800" dirty="0">
                    <a:ea typeface="ＭＳ Ｐゴシック" charset="0"/>
                  </a:rPr>
                  <a:t> </a:t>
                </a:r>
                <a:r>
                  <a:rPr lang="de-DE" sz="1800" dirty="0" err="1">
                    <a:ea typeface="ＭＳ Ｐゴシック" charset="0"/>
                  </a:rPr>
                  <a:t>is</a:t>
                </a:r>
                <a:r>
                  <a:rPr lang="de-DE" sz="1800" dirty="0">
                    <a:ea typeface="ＭＳ Ｐゴシック" charset="0"/>
                  </a:rPr>
                  <a:t> a </a:t>
                </a:r>
                <a:r>
                  <a:rPr lang="de-DE" sz="1800" dirty="0" err="1">
                    <a:ea typeface="ＭＳ Ｐゴシック" charset="0"/>
                  </a:rPr>
                  <a:t>set</a:t>
                </a:r>
                <a:r>
                  <a:rPr lang="de-DE" sz="1800" dirty="0">
                    <a:ea typeface="ＭＳ Ｐゴシック" charset="0"/>
                  </a:rPr>
                  <a:t> </a:t>
                </a:r>
                <a:r>
                  <a:rPr lang="de-DE" sz="1800" dirty="0" err="1">
                    <a:ea typeface="ＭＳ Ｐゴシック" charset="0"/>
                  </a:rPr>
                  <a:t>of</a:t>
                </a:r>
                <a:r>
                  <a:rPr lang="de-DE" sz="1800" dirty="0">
                    <a:ea typeface="ＭＳ Ｐゴシック" charset="0"/>
                  </a:rPr>
                  <a:t> </a:t>
                </a:r>
                <a:r>
                  <a:rPr lang="de-DE" sz="1800" dirty="0" err="1">
                    <a:ea typeface="ＭＳ Ｐゴシック" charset="0"/>
                  </a:rPr>
                  <a:t>words</a:t>
                </a:r>
                <a:endParaRPr lang="de-DE" sz="1800" dirty="0">
                  <a:ea typeface="ＭＳ Ｐゴシック" charset="0"/>
                </a:endParaRPr>
              </a:p>
              <a:p>
                <a:r>
                  <a:rPr lang="de-DE" sz="1800" dirty="0">
                    <a:ea typeface="ＭＳ Ｐゴシック" charset="0"/>
                  </a:rPr>
                  <a:t>Sets = </a:t>
                </a:r>
                <a:r>
                  <a:rPr lang="de-DE" sz="1800" dirty="0" err="1">
                    <a:ea typeface="ＭＳ Ｐゴシック" charset="0"/>
                  </a:rPr>
                  <a:t>bit</a:t>
                </a:r>
                <a:r>
                  <a:rPr lang="de-DE" sz="1800" dirty="0">
                    <a:ea typeface="ＭＳ Ｐゴシック" charset="0"/>
                  </a:rPr>
                  <a:t> </a:t>
                </a:r>
                <a:r>
                  <a:rPr lang="de-DE" sz="1800" dirty="0" err="1">
                    <a:ea typeface="ＭＳ Ｐゴシック" charset="0"/>
                  </a:rPr>
                  <a:t>vectors</a:t>
                </a:r>
                <a:r>
                  <a:rPr lang="de-DE" sz="1800" dirty="0">
                    <a:ea typeface="ＭＳ Ｐゴシック" charset="0"/>
                  </a:rPr>
                  <a:t>: </a:t>
                </a:r>
                <a:r>
                  <a:rPr lang="de-DE" sz="1800" dirty="0" err="1">
                    <a:ea typeface="ＭＳ Ｐゴシック" charset="0"/>
                  </a:rPr>
                  <a:t>document</a:t>
                </a:r>
                <a:r>
                  <a:rPr lang="de-DE" sz="1800" dirty="0">
                    <a:ea typeface="ＭＳ Ｐゴシック" charset="0"/>
                  </a:rPr>
                  <a:t> </a:t>
                </a:r>
                <a:r>
                  <a:rPr lang="en-US" sz="1800" dirty="0">
                    <a:ea typeface="ＭＳ Ｐゴシック" charset="0"/>
                  </a:rPr>
                  <a:t>as binary vector X in </a:t>
                </a:r>
                <a:r>
                  <a:rPr lang="de-DE" sz="1800" dirty="0">
                    <a:ea typeface="ＭＳ Ｐゴシック" charset="0"/>
                    <a:cs typeface="Lucida Sans Unicode" charset="0"/>
                  </a:rPr>
                  <a:t>{0,1}</a:t>
                </a:r>
                <a:r>
                  <a:rPr lang="de-DE" sz="1800" baseline="30000" dirty="0">
                    <a:ea typeface="ＭＳ Ｐゴシック" charset="0"/>
                  </a:rPr>
                  <a:t>v</a:t>
                </a:r>
              </a:p>
              <a:p>
                <a:pPr lvl="1"/>
                <a:r>
                  <a:rPr lang="de-DE" sz="1800" dirty="0" err="1">
                    <a:ea typeface="ＭＳ Ｐゴシック" charset="0"/>
                  </a:rPr>
                  <a:t>where</a:t>
                </a:r>
                <a:r>
                  <a:rPr lang="de-DE" sz="1800" dirty="0">
                    <a:ea typeface="ＭＳ Ｐゴシック" charset="0"/>
                  </a:rPr>
                  <a:t> v </a:t>
                </a:r>
                <a:r>
                  <a:rPr lang="de-DE" sz="1800" dirty="0" err="1">
                    <a:ea typeface="ＭＳ Ｐゴシック" charset="0"/>
                  </a:rPr>
                  <a:t>is</a:t>
                </a:r>
                <a:r>
                  <a:rPr lang="de-DE" sz="1800" dirty="0">
                    <a:ea typeface="ＭＳ Ｐゴシック" charset="0"/>
                  </a:rPr>
                  <a:t> </a:t>
                </a:r>
                <a:r>
                  <a:rPr lang="de-DE" sz="1800" dirty="0" err="1">
                    <a:ea typeface="ＭＳ Ｐゴシック" charset="0"/>
                  </a:rPr>
                  <a:t>the</a:t>
                </a:r>
                <a:r>
                  <a:rPr lang="de-DE" sz="1800" dirty="0">
                    <a:ea typeface="ＭＳ Ｐゴシック" charset="0"/>
                  </a:rPr>
                  <a:t> </a:t>
                </a:r>
                <a:r>
                  <a:rPr lang="de-DE" sz="1800" dirty="0" err="1">
                    <a:ea typeface="ＭＳ Ｐゴシック" charset="0"/>
                  </a:rPr>
                  <a:t>size</a:t>
                </a:r>
                <a:r>
                  <a:rPr lang="de-DE" sz="1800" dirty="0">
                    <a:ea typeface="ＭＳ Ｐゴシック" charset="0"/>
                  </a:rPr>
                  <a:t> </a:t>
                </a:r>
                <a:r>
                  <a:rPr lang="de-DE" sz="1800" dirty="0" err="1">
                    <a:ea typeface="ＭＳ Ｐゴシック" charset="0"/>
                  </a:rPr>
                  <a:t>of</a:t>
                </a:r>
                <a:r>
                  <a:rPr lang="de-DE" sz="1800" dirty="0">
                    <a:ea typeface="ＭＳ Ｐゴシック" charset="0"/>
                  </a:rPr>
                  <a:t> </a:t>
                </a:r>
                <a:r>
                  <a:rPr lang="de-DE" sz="1800" dirty="0" err="1">
                    <a:ea typeface="ＭＳ Ｐゴシック" charset="0"/>
                  </a:rPr>
                  <a:t>the</a:t>
                </a:r>
                <a:r>
                  <a:rPr lang="de-DE" sz="1800" dirty="0">
                    <a:ea typeface="ＭＳ Ｐゴシック" charset="0"/>
                  </a:rPr>
                  <a:t> </a:t>
                </a:r>
                <a:r>
                  <a:rPr lang="de-DE" sz="1800" dirty="0" err="1">
                    <a:ea typeface="ＭＳ Ｐゴシック" charset="0"/>
                  </a:rPr>
                  <a:t>vocabulary</a:t>
                </a:r>
                <a:endParaRPr lang="de-DE" sz="1800" dirty="0">
                  <a:ea typeface="ＭＳ Ｐゴシック" charset="0"/>
                </a:endParaRPr>
              </a:p>
              <a:p>
                <a:r>
                  <a:rPr lang="de-DE" sz="1800" dirty="0">
                    <a:ea typeface="ＭＳ Ｐゴシック" charset="0"/>
                  </a:rPr>
                  <a:t>Query </a:t>
                </a:r>
                <a:r>
                  <a:rPr lang="de-DE" sz="1800" dirty="0" err="1">
                    <a:ea typeface="ＭＳ Ｐゴシック" charset="0"/>
                  </a:rPr>
                  <a:t>as</a:t>
                </a:r>
                <a:r>
                  <a:rPr lang="de-DE" sz="1800" dirty="0">
                    <a:ea typeface="ＭＳ Ｐゴシック" charset="0"/>
                  </a:rPr>
                  <a:t> </a:t>
                </a:r>
                <a:r>
                  <a:rPr lang="de-DE" sz="1800" dirty="0" err="1">
                    <a:ea typeface="ＭＳ Ｐゴシック" charset="0"/>
                  </a:rPr>
                  <a:t>vector</a:t>
                </a:r>
                <a:r>
                  <a:rPr lang="de-DE" sz="1800" dirty="0">
                    <a:ea typeface="ＭＳ Ｐゴシック" charset="0"/>
                  </a:rPr>
                  <a:t> Y </a:t>
                </a:r>
                <a:r>
                  <a:rPr lang="en-US" sz="1800" dirty="0">
                    <a:ea typeface="ＭＳ Ｐゴシック" charset="0"/>
                  </a:rPr>
                  <a:t>in </a:t>
                </a:r>
                <a:r>
                  <a:rPr lang="de-DE" sz="1800" dirty="0">
                    <a:ea typeface="ＭＳ Ｐゴシック" charset="0"/>
                    <a:cs typeface="Lucida Sans Unicode" charset="0"/>
                  </a:rPr>
                  <a:t>{0,1}</a:t>
                </a:r>
                <a:r>
                  <a:rPr lang="de-DE" sz="1800" baseline="30000" dirty="0">
                    <a:ea typeface="ＭＳ Ｐゴシック" charset="0"/>
                  </a:rPr>
                  <a:t>v</a:t>
                </a:r>
                <a:endParaRPr lang="de-DE" sz="1800" dirty="0">
                  <a:ea typeface="ＭＳ Ｐゴシック" charset="0"/>
                </a:endParaRPr>
              </a:p>
              <a:p>
                <a:r>
                  <a:rPr lang="de-DE" sz="1800" dirty="0">
                    <a:ea typeface="ＭＳ Ｐゴシック" charset="0"/>
                  </a:rPr>
                  <a:t>Rank </a:t>
                </a:r>
                <a:r>
                  <a:rPr lang="de-DE" sz="1800" dirty="0" err="1">
                    <a:ea typeface="ＭＳ Ｐゴシック" charset="0"/>
                  </a:rPr>
                  <a:t>measure</a:t>
                </a:r>
                <a:r>
                  <a:rPr lang="de-DE" sz="1800" dirty="0">
                    <a:ea typeface="ＭＳ Ｐゴシック" charset="0"/>
                  </a:rPr>
                  <a:t>: </a:t>
                </a:r>
                <a:r>
                  <a:rPr lang="de-DE" sz="1800" dirty="0" err="1">
                    <a:ea typeface="ＭＳ Ｐゴシック" charset="0"/>
                  </a:rPr>
                  <a:t>Overlap</a:t>
                </a:r>
                <a:r>
                  <a:rPr lang="de-DE" sz="1800" dirty="0">
                    <a:ea typeface="ＭＳ Ｐゴシック" charset="0"/>
                  </a:rPr>
                  <a:t> </a:t>
                </a:r>
                <a:r>
                  <a:rPr lang="de-DE" sz="1800" dirty="0" err="1">
                    <a:ea typeface="ＭＳ Ｐゴシック" charset="0"/>
                  </a:rPr>
                  <a:t>measure</a:t>
                </a:r>
                <a:r>
                  <a:rPr lang="de-DE" sz="1800" dirty="0">
                    <a:ea typeface="ＭＳ Ｐゴシック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1800" i="1">
                            <a:latin typeface="Cambria Math" panose="02040503050406030204" pitchFamily="18" charset="0"/>
                            <a:ea typeface="ＭＳ Ｐゴシック" charset="0"/>
                          </a:rPr>
                        </m:ctrlPr>
                      </m:dPr>
                      <m:e>
                        <m:r>
                          <a:rPr lang="de-DE" sz="1800" i="1">
                            <a:latin typeface="Cambria Math" panose="02040503050406030204" pitchFamily="18" charset="0"/>
                            <a:ea typeface="ＭＳ Ｐゴシック" charset="0"/>
                          </a:rPr>
                          <m:t>𝑋</m:t>
                        </m:r>
                        <m:r>
                          <a:rPr lang="de-DE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∩</m:t>
                        </m:r>
                        <m:r>
                          <a:rPr lang="de-DE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𝑌</m:t>
                        </m:r>
                      </m:e>
                    </m:d>
                    <m:r>
                      <a:rPr lang="de-DE" sz="1800" i="1">
                        <a:latin typeface="Cambria Math" panose="02040503050406030204" pitchFamily="18" charset="0"/>
                        <a:ea typeface="ＭＳ Ｐゴシック" charset="0"/>
                      </a:rPr>
                      <m:t>=</m:t>
                    </m:r>
                    <m:r>
                      <a:rPr lang="de-DE" sz="1800" i="1">
                        <a:latin typeface="Cambria Math" panose="02040503050406030204" pitchFamily="18" charset="0"/>
                        <a:ea typeface="ＭＳ Ｐゴシック" charset="0"/>
                      </a:rPr>
                      <m:t>𝑋</m:t>
                    </m:r>
                    <m:r>
                      <a:rPr lang="de-DE" sz="1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de-DE" sz="1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𝑌</m:t>
                    </m:r>
                  </m:oMath>
                </a14:m>
                <a:endParaRPr lang="de-DE" sz="1800" dirty="0">
                  <a:ea typeface="ＭＳ Ｐゴシック" charset="0"/>
                </a:endParaRPr>
              </a:p>
            </p:txBody>
          </p:sp>
        </mc:Choice>
        <mc:Fallback xmlns="">
          <p:sp>
            <p:nvSpPr>
              <p:cNvPr id="4096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6"/>
              </p:nvPr>
            </p:nvSpPr>
            <p:spPr>
              <a:blipFill>
                <a:blip r:embed="rId2"/>
                <a:stretch>
                  <a:fillRect l="-446" t="-1322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  <p:sp>
        <p:nvSpPr>
          <p:cNvPr id="2" name="Cloud Callout 1">
            <a:extLst>
              <a:ext uri="{FF2B5EF4-FFF2-40B4-BE49-F238E27FC236}">
                <a16:creationId xmlns:a16="http://schemas.microsoft.com/office/drawing/2014/main" id="{FF48F372-1C1B-9FA0-CE10-BA74B4ADDFE1}"/>
              </a:ext>
            </a:extLst>
          </p:cNvPr>
          <p:cNvSpPr/>
          <p:nvPr/>
        </p:nvSpPr>
        <p:spPr>
          <a:xfrm>
            <a:off x="5868144" y="2283718"/>
            <a:ext cx="2699520" cy="1409800"/>
          </a:xfrm>
          <a:prstGeom prst="cloudCallout">
            <a:avLst>
              <a:gd name="adj1" fmla="val -67155"/>
              <a:gd name="adj2" fmla="val 4585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No zones</a:t>
            </a:r>
            <a:endParaRPr lang="de-DE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28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EB2786-252E-4372-9727-2BAF1D0B7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Document and query representation</a:t>
            </a:r>
            <a:endParaRPr lang="en-US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E512566-2A9A-49FD-B310-A5D9E8D6117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6B1927E-B952-4961-9C34-E86F31FD834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E6FCF27-B5EA-4EFC-8EF8-72330E035B8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11</a:t>
            </a:fld>
            <a:endParaRPr lang="de-DE"/>
          </a:p>
        </p:txBody>
      </p:sp>
      <p:graphicFrame>
        <p:nvGraphicFramePr>
          <p:cNvPr id="7" name="Object 2">
            <a:extLst>
              <a:ext uri="{FF2B5EF4-FFF2-40B4-BE49-F238E27FC236}">
                <a16:creationId xmlns:a16="http://schemas.microsoft.com/office/drawing/2014/main" id="{08E1AB56-3A4B-4A4F-86B1-6A458B029A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8931882"/>
              </p:ext>
            </p:extLst>
          </p:nvPr>
        </p:nvGraphicFramePr>
        <p:xfrm>
          <a:off x="231400" y="1738841"/>
          <a:ext cx="8515400" cy="2584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Worksheet" r:id="rId3" imgW="9525305" imgH="2895905" progId="Excel.Sheet.8">
                  <p:embed/>
                </p:oleObj>
              </mc:Choice>
              <mc:Fallback>
                <p:oleObj name="Worksheet" r:id="rId3" imgW="9525305" imgH="2895905" progId="Excel.Sheet.8">
                  <p:embed/>
                  <p:pic>
                    <p:nvPicPr>
                      <p:cNvPr id="7" name="Object 2">
                        <a:extLst>
                          <a:ext uri="{FF2B5EF4-FFF2-40B4-BE49-F238E27FC236}">
                            <a16:creationId xmlns:a16="http://schemas.microsoft.com/office/drawing/2014/main" id="{08E1AB56-3A4B-4A4F-86B1-6A458B029A4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400" y="1738841"/>
                        <a:ext cx="8515400" cy="25849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1">
            <a:extLst>
              <a:ext uri="{FF2B5EF4-FFF2-40B4-BE49-F238E27FC236}">
                <a16:creationId xmlns:a16="http://schemas.microsoft.com/office/drawing/2014/main" id="{3BC42197-232D-4CD2-8F06-7445AEE70C5C}"/>
              </a:ext>
            </a:extLst>
          </p:cNvPr>
          <p:cNvSpPr txBox="1"/>
          <p:nvPr/>
        </p:nvSpPr>
        <p:spPr>
          <a:xfrm>
            <a:off x="611560" y="4245423"/>
            <a:ext cx="30489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r-IN" sz="1350" dirty="0">
                <a:solidFill>
                  <a:srgbClr val="C00000"/>
                </a:solidFill>
                <a:latin typeface="TheSans UHH" panose="020B0502050302020203" pitchFamily="34" charset="0"/>
              </a:rPr>
              <a:t>…</a:t>
            </a:r>
            <a:endParaRPr lang="en-US" sz="1350" dirty="0">
              <a:solidFill>
                <a:srgbClr val="C00000"/>
              </a:solidFill>
              <a:latin typeface="TheSans UHH" panose="020B0502050302020203" pitchFamily="34" charset="0"/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8D84C7D-BEC6-449C-8286-7D26BF3F6F17}"/>
              </a:ext>
            </a:extLst>
          </p:cNvPr>
          <p:cNvSpPr txBox="1"/>
          <p:nvPr/>
        </p:nvSpPr>
        <p:spPr>
          <a:xfrm>
            <a:off x="2195736" y="4245423"/>
            <a:ext cx="30489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r-IN" sz="1350">
                <a:latin typeface="TheSans UHH" panose="020B0502050302020203" pitchFamily="34" charset="0"/>
              </a:rPr>
              <a:t>…</a:t>
            </a:r>
            <a:endParaRPr lang="en-US" sz="1350" dirty="0">
              <a:latin typeface="TheSans UHH" panose="020B0502050302020203" pitchFamily="34" charset="0"/>
            </a:endParaRP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32F5629D-0D27-4DB4-9DB4-A71629196300}"/>
              </a:ext>
            </a:extLst>
          </p:cNvPr>
          <p:cNvSpPr txBox="1"/>
          <p:nvPr/>
        </p:nvSpPr>
        <p:spPr>
          <a:xfrm>
            <a:off x="3853062" y="4245423"/>
            <a:ext cx="30489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r-IN" sz="1350">
                <a:latin typeface="TheSans UHH" panose="020B0502050302020203" pitchFamily="34" charset="0"/>
              </a:rPr>
              <a:t>…</a:t>
            </a:r>
            <a:endParaRPr lang="en-US" sz="1350" dirty="0">
              <a:latin typeface="TheSans UHH" panose="020B0502050302020203" pitchFamily="34" charset="0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10CEB7B1-17AB-4ED6-A21A-2FE6E7332AF2}"/>
              </a:ext>
            </a:extLst>
          </p:cNvPr>
          <p:cNvSpPr txBox="1"/>
          <p:nvPr/>
        </p:nvSpPr>
        <p:spPr>
          <a:xfrm>
            <a:off x="5138534" y="4245423"/>
            <a:ext cx="30489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r-IN" sz="1350" dirty="0">
                <a:latin typeface="TheSans UHH" panose="020B0502050302020203" pitchFamily="34" charset="0"/>
              </a:rPr>
              <a:t>…</a:t>
            </a:r>
            <a:endParaRPr lang="en-US" sz="1350" dirty="0">
              <a:latin typeface="TheSans UHH" panose="020B0502050302020203" pitchFamily="34" charset="0"/>
            </a:endParaRP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AE41F3BF-F234-4032-9634-7D01D0F38C76}"/>
              </a:ext>
            </a:extLst>
          </p:cNvPr>
          <p:cNvSpPr txBox="1"/>
          <p:nvPr/>
        </p:nvSpPr>
        <p:spPr>
          <a:xfrm>
            <a:off x="6228184" y="4245423"/>
            <a:ext cx="30489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r-IN" sz="1350">
                <a:latin typeface="TheSans UHH" panose="020B0502050302020203" pitchFamily="34" charset="0"/>
              </a:rPr>
              <a:t>…</a:t>
            </a:r>
            <a:endParaRPr lang="en-US" sz="1350" dirty="0">
              <a:latin typeface="TheSans UHH" panose="020B0502050302020203" pitchFamily="34" charset="0"/>
            </a:endParaRP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9B127C4E-F5C0-42C5-A357-B13E46C1764F}"/>
              </a:ext>
            </a:extLst>
          </p:cNvPr>
          <p:cNvSpPr txBox="1"/>
          <p:nvPr/>
        </p:nvSpPr>
        <p:spPr>
          <a:xfrm>
            <a:off x="7092280" y="4245423"/>
            <a:ext cx="30489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r-IN" sz="1350">
                <a:latin typeface="TheSans UHH" panose="020B0502050302020203" pitchFamily="34" charset="0"/>
              </a:rPr>
              <a:t>…</a:t>
            </a:r>
            <a:endParaRPr lang="en-US" sz="1350" dirty="0">
              <a:latin typeface="TheSans UHH" panose="020B0502050302020203" pitchFamily="34" charset="0"/>
            </a:endParaRP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6E64F541-18D5-42F8-A0A7-75BDF676EE36}"/>
              </a:ext>
            </a:extLst>
          </p:cNvPr>
          <p:cNvSpPr txBox="1"/>
          <p:nvPr/>
        </p:nvSpPr>
        <p:spPr>
          <a:xfrm>
            <a:off x="8028384" y="4245423"/>
            <a:ext cx="30489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r-IN" sz="1350">
                <a:latin typeface="TheSans UHH" panose="020B0502050302020203" pitchFamily="34" charset="0"/>
              </a:rPr>
              <a:t>…</a:t>
            </a:r>
            <a:endParaRPr lang="en-US" sz="1350" dirty="0">
              <a:latin typeface="TheSans UHH" panose="020B0502050302020203" pitchFamily="34" charset="0"/>
            </a:endParaRPr>
          </a:p>
        </p:txBody>
      </p:sp>
      <p:sp>
        <p:nvSpPr>
          <p:cNvPr id="3" name="Cloud Callout 2">
            <a:extLst>
              <a:ext uri="{FF2B5EF4-FFF2-40B4-BE49-F238E27FC236}">
                <a16:creationId xmlns:a16="http://schemas.microsoft.com/office/drawing/2014/main" id="{BEFBB879-28A5-B1A9-3D20-CBD6585EF835}"/>
              </a:ext>
            </a:extLst>
          </p:cNvPr>
          <p:cNvSpPr/>
          <p:nvPr/>
        </p:nvSpPr>
        <p:spPr>
          <a:xfrm>
            <a:off x="6330240" y="218162"/>
            <a:ext cx="2699520" cy="1409800"/>
          </a:xfrm>
          <a:prstGeom prst="cloudCallout">
            <a:avLst>
              <a:gd name="adj1" fmla="val -58568"/>
              <a:gd name="adj2" fmla="val 55663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So-called </a:t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1600" dirty="0">
                <a:solidFill>
                  <a:schemeClr val="bg1"/>
                </a:solidFill>
              </a:rPr>
              <a:t>incidence matrix</a:t>
            </a:r>
            <a:endParaRPr 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01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+mn-lt"/>
                <a:ea typeface="ＭＳ Ｐゴシック" charset="0"/>
                <a:cs typeface="ＭＳ Ｐゴシック" charset="0"/>
              </a:rPr>
              <a:t>Example</a:t>
            </a:r>
          </a:p>
        </p:txBody>
      </p:sp>
      <p:sp>
        <p:nvSpPr>
          <p:cNvPr id="41987" name="Rectangle 2051"/>
          <p:cNvSpPr>
            <a:spLocks noGrp="1" noChangeArrowheads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Query </a:t>
            </a:r>
            <a:r>
              <a:rPr lang="en-US" b="1" i="1" dirty="0"/>
              <a:t>ides of march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All docs contain </a:t>
            </a:r>
            <a:r>
              <a:rPr lang="en-US" b="1" i="1" dirty="0"/>
              <a:t>of</a:t>
            </a:r>
          </a:p>
          <a:p>
            <a:pPr lvl="1"/>
            <a:r>
              <a:rPr lang="en-US" dirty="0"/>
              <a:t>Shakespeare's </a:t>
            </a:r>
            <a:r>
              <a:rPr lang="en-US" i="1" dirty="0"/>
              <a:t>Julius Caesar</a:t>
            </a:r>
            <a:r>
              <a:rPr lang="en-US" dirty="0"/>
              <a:t> has rank 3 (all words appear)</a:t>
            </a:r>
          </a:p>
          <a:p>
            <a:pPr lvl="1"/>
            <a:r>
              <a:rPr lang="en-US" dirty="0"/>
              <a:t>Other Shakespeare plays have rank 2 </a:t>
            </a:r>
            <a:br>
              <a:rPr lang="en-US" dirty="0"/>
            </a:br>
            <a:r>
              <a:rPr lang="en-US" dirty="0"/>
              <a:t>(for </a:t>
            </a:r>
            <a:r>
              <a:rPr lang="en-US" b="1" i="1" dirty="0"/>
              <a:t>march</a:t>
            </a:r>
            <a:r>
              <a:rPr lang="en-US" dirty="0"/>
              <a:t>) or 1</a:t>
            </a:r>
          </a:p>
          <a:p>
            <a:r>
              <a:rPr lang="en-US" i="1" dirty="0"/>
              <a:t>Julius</a:t>
            </a:r>
            <a:r>
              <a:rPr lang="en-US" dirty="0"/>
              <a:t> </a:t>
            </a:r>
            <a:r>
              <a:rPr lang="en-US" i="1" dirty="0"/>
              <a:t>Caesar</a:t>
            </a:r>
            <a:r>
              <a:rPr lang="en-US" dirty="0"/>
              <a:t> comes first in ranking order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12</a:t>
            </a:fld>
            <a:endParaRPr lang="de-DE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1D90559-E81B-4AE4-979B-120D90A9632D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EC0BE6F-5690-48EB-9AB4-3DCB745A242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29696721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+mn-lt"/>
                <a:ea typeface="ＭＳ Ｐゴシック" charset="0"/>
                <a:cs typeface="ＭＳ Ｐゴシック" charset="0"/>
              </a:rPr>
              <a:t>Measure of Overlap</a:t>
            </a:r>
          </a:p>
        </p:txBody>
      </p:sp>
      <p:sp>
        <p:nvSpPr>
          <p:cNvPr id="1428483" name="Rectangle 1027"/>
          <p:cNvSpPr>
            <a:spLocks noGrp="1" noChangeArrowheads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2100">
                <a:ea typeface="ＭＳ Ｐゴシック" charset="0"/>
              </a:rPr>
              <a:t>What is going wrong?</a:t>
            </a:r>
          </a:p>
          <a:p>
            <a:pPr eaLnBrk="1" hangingPunct="1"/>
            <a:r>
              <a:rPr lang="en-US" sz="2100">
                <a:ea typeface="ＭＳ Ｐゴシック" charset="0"/>
              </a:rPr>
              <a:t>Not considered:</a:t>
            </a:r>
          </a:p>
          <a:p>
            <a:pPr lvl="1"/>
            <a:r>
              <a:rPr lang="en-US">
                <a:solidFill>
                  <a:srgbClr val="0305FF"/>
                </a:solidFill>
                <a:ea typeface="ＭＳ Ｐゴシック" charset="0"/>
              </a:rPr>
              <a:t>Term frequency </a:t>
            </a:r>
            <a:r>
              <a:rPr lang="en-US">
                <a:ea typeface="ＭＳ Ｐゴシック" charset="0"/>
              </a:rPr>
              <a:t>ignored in the document</a:t>
            </a:r>
          </a:p>
          <a:p>
            <a:pPr lvl="1" eaLnBrk="1" hangingPunct="1"/>
            <a:r>
              <a:rPr lang="en-US">
                <a:solidFill>
                  <a:srgbClr val="0305FF"/>
                </a:solidFill>
                <a:ea typeface="ＭＳ Ｐゴシック" charset="0"/>
              </a:rPr>
              <a:t>Term rarity </a:t>
            </a:r>
            <a:r>
              <a:rPr lang="en-US">
                <a:ea typeface="ＭＳ Ｐゴシック" charset="0"/>
              </a:rPr>
              <a:t>not observed in the collection</a:t>
            </a:r>
          </a:p>
          <a:p>
            <a:pPr lvl="2"/>
            <a:r>
              <a:rPr lang="en-US" b="1" i="1">
                <a:ea typeface="ＭＳ Ｐゴシック" charset="0"/>
              </a:rPr>
              <a:t>of</a:t>
            </a:r>
            <a:r>
              <a:rPr lang="en-US">
                <a:ea typeface="ＭＳ Ｐゴシック" charset="0"/>
              </a:rPr>
              <a:t>  more frequent than </a:t>
            </a:r>
            <a:r>
              <a:rPr lang="en-US" b="1" i="1">
                <a:ea typeface="ＭＳ Ｐゴシック" charset="0"/>
              </a:rPr>
              <a:t>ides</a:t>
            </a:r>
            <a:r>
              <a:rPr lang="en-US">
                <a:ea typeface="ＭＳ Ｐゴシック" charset="0"/>
              </a:rPr>
              <a:t> or </a:t>
            </a:r>
            <a:r>
              <a:rPr lang="en-US" b="1" i="1">
                <a:ea typeface="ＭＳ Ｐゴシック" charset="0"/>
              </a:rPr>
              <a:t>march</a:t>
            </a:r>
          </a:p>
          <a:p>
            <a:pPr lvl="1" eaLnBrk="1" hangingPunct="1"/>
            <a:r>
              <a:rPr lang="en-US">
                <a:solidFill>
                  <a:srgbClr val="0305FF"/>
                </a:solidFill>
                <a:ea typeface="ＭＳ Ｐゴシック" charset="0"/>
              </a:rPr>
              <a:t>Length of documents </a:t>
            </a:r>
            <a:r>
              <a:rPr lang="en-US">
                <a:ea typeface="ＭＳ Ｐゴシック" charset="0"/>
              </a:rPr>
              <a:t>ignored</a:t>
            </a:r>
          </a:p>
          <a:p>
            <a:pPr eaLnBrk="1" hangingPunct="1"/>
            <a:r>
              <a:rPr lang="en-US" sz="2100">
                <a:ea typeface="ＭＳ Ｐゴシック" charset="0"/>
              </a:rPr>
              <a:t>Normalization necessary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13</a:t>
            </a:fld>
            <a:endParaRPr lang="de-DE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C0FCC32-0429-467F-A33A-0770E7FBAB9E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68E26A1-0A8F-41B3-B2D2-7CA15276FA8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2978427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8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8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8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8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8483" grpId="0" uiExpand="1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307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latin typeface="+mn-lt"/>
                <a:ea typeface="ＭＳ Ｐゴシック" charset="0"/>
                <a:cs typeface="ＭＳ Ｐゴシック" charset="0"/>
              </a:rPr>
              <a:t>Overlap</a:t>
            </a:r>
            <a:r>
              <a:rPr lang="de-DE" dirty="0">
                <a:latin typeface="+mn-lt"/>
                <a:ea typeface="ＭＳ Ｐゴシック" charset="0"/>
                <a:cs typeface="ＭＳ Ｐゴシック" charset="0"/>
              </a:rPr>
              <a:t> </a:t>
            </a:r>
            <a:r>
              <a:rPr lang="de-DE" dirty="0" err="1">
                <a:latin typeface="+mn-lt"/>
                <a:ea typeface="ＭＳ Ｐゴシック" charset="0"/>
                <a:cs typeface="ＭＳ Ｐゴシック" charset="0"/>
              </a:rPr>
              <a:t>measure</a:t>
            </a:r>
            <a:r>
              <a:rPr lang="de-DE" dirty="0">
                <a:latin typeface="+mn-lt"/>
                <a:ea typeface="ＭＳ Ｐゴシック" charset="0"/>
                <a:cs typeface="ＭＳ Ｐゴシック" charset="0"/>
              </a:rPr>
              <a:t>: </a:t>
            </a:r>
            <a:r>
              <a:rPr lang="de-DE" dirty="0" err="1">
                <a:latin typeface="+mn-lt"/>
                <a:ea typeface="ＭＳ Ｐゴシック" charset="0"/>
                <a:cs typeface="ＭＳ Ｐゴシック" charset="0"/>
              </a:rPr>
              <a:t>Normalization</a:t>
            </a:r>
            <a:endParaRPr lang="de-DE" dirty="0">
              <a:latin typeface="+mn-lt"/>
              <a:ea typeface="ＭＳ Ｐゴシック" charset="0"/>
              <a:cs typeface="ＭＳ Ｐゴシック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037" name="Rectangle 3075"/>
              <p:cNvSpPr>
                <a:spLocks noGrp="1" noChangeArrowheads="1"/>
              </p:cNvSpPr>
              <p:nvPr>
                <p:ph type="body" sz="quarter" idx="16"/>
              </p:nvPr>
            </p:nvSpPr>
            <p:spPr/>
            <p:txBody>
              <a:bodyPr/>
              <a:lstStyle/>
              <a:p>
                <a:r>
                  <a:rPr lang="de-DE" sz="1800" dirty="0" err="1">
                    <a:ea typeface="ＭＳ Ｐゴシック" charset="0"/>
                  </a:rPr>
                  <a:t>Jaccard</a:t>
                </a:r>
                <a:r>
                  <a:rPr lang="de-DE" sz="1800" dirty="0">
                    <a:ea typeface="ＭＳ Ｐゴシック" charset="0"/>
                  </a:rPr>
                  <a:t> </a:t>
                </a:r>
                <a:r>
                  <a:rPr lang="de-DE" sz="1800" dirty="0" err="1">
                    <a:ea typeface="ＭＳ Ｐゴシック" charset="0"/>
                  </a:rPr>
                  <a:t>measure</a:t>
                </a:r>
                <a:r>
                  <a:rPr lang="de-DE" sz="1800" dirty="0">
                    <a:ea typeface="ＭＳ Ｐゴシック" charset="0"/>
                  </a:rPr>
                  <a:t> (Sets </a:t>
                </a:r>
                <a:r>
                  <a:rPr lang="de-DE" sz="1800" dirty="0" err="1">
                    <a:ea typeface="ＭＳ Ｐゴシック" charset="0"/>
                  </a:rPr>
                  <a:t>or</a:t>
                </a:r>
                <a:r>
                  <a:rPr lang="de-DE" sz="1800" dirty="0">
                    <a:ea typeface="ＭＳ Ｐゴシック" charset="0"/>
                  </a:rPr>
                  <a:t> </a:t>
                </a:r>
                <a:r>
                  <a:rPr lang="de-DE" sz="1800" dirty="0" err="1">
                    <a:ea typeface="ＭＳ Ｐゴシック" charset="0"/>
                  </a:rPr>
                  <a:t>bit</a:t>
                </a:r>
                <a:r>
                  <a:rPr lang="de-DE" sz="1800" dirty="0">
                    <a:ea typeface="ＭＳ Ｐゴシック" charset="0"/>
                  </a:rPr>
                  <a:t> </a:t>
                </a:r>
                <a:r>
                  <a:rPr lang="de-DE" sz="1800" dirty="0" err="1">
                    <a:ea typeface="ＭＳ Ｐゴシック" charset="0"/>
                  </a:rPr>
                  <a:t>vectors</a:t>
                </a:r>
                <a:r>
                  <a:rPr lang="de-DE" sz="1800" dirty="0">
                    <a:ea typeface="ＭＳ Ｐゴシック" charset="0"/>
                  </a:rPr>
                  <a:t>):</a:t>
                </a:r>
              </a:p>
              <a:p>
                <a:pPr lvl="1" eaLnBrk="1" hangingPunct="1"/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1800" i="1">
                            <a:latin typeface="Cambria Math" panose="02040503050406030204" pitchFamily="18" charset="0"/>
                            <a:ea typeface="ＭＳ Ｐゴシック" charset="0"/>
                          </a:rPr>
                        </m:ctrlPr>
                      </m:dPr>
                      <m:e>
                        <m:r>
                          <a:rPr lang="de-DE" sz="1800" i="1">
                            <a:latin typeface="Cambria Math" panose="02040503050406030204" pitchFamily="18" charset="0"/>
                            <a:ea typeface="ＭＳ Ｐゴシック" charset="0"/>
                          </a:rPr>
                          <m:t>𝑋</m:t>
                        </m:r>
                        <m:r>
                          <a:rPr lang="de-DE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∩</m:t>
                        </m:r>
                        <m:r>
                          <a:rPr lang="de-DE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𝑌</m:t>
                        </m:r>
                      </m:e>
                    </m:d>
                    <m:r>
                      <a:rPr lang="de-DE" sz="1800" i="1">
                        <a:latin typeface="Cambria Math" panose="02040503050406030204" pitchFamily="18" charset="0"/>
                        <a:ea typeface="ＭＳ Ｐゴシック" charset="0"/>
                      </a:rPr>
                      <m:t>/</m:t>
                    </m:r>
                    <m:d>
                      <m:dPr>
                        <m:begChr m:val="|"/>
                        <m:endChr m:val="|"/>
                        <m:ctrlPr>
                          <a:rPr lang="de-DE" sz="1800" i="1">
                            <a:latin typeface="Cambria Math" panose="02040503050406030204" pitchFamily="18" charset="0"/>
                            <a:ea typeface="ＭＳ Ｐゴシック" charset="0"/>
                          </a:rPr>
                        </m:ctrlPr>
                      </m:dPr>
                      <m:e>
                        <m:r>
                          <a:rPr lang="de-DE" i="1">
                            <a:latin typeface="Cambria Math" panose="02040503050406030204" pitchFamily="18" charset="0"/>
                            <a:ea typeface="ＭＳ Ｐゴシック" charset="0"/>
                          </a:rPr>
                          <m:t>𝑋</m:t>
                        </m:r>
                        <m:r>
                          <a:rPr lang="de-D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∪</m:t>
                        </m:r>
                        <m:r>
                          <a:rPr lang="de-D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𝑌</m:t>
                        </m:r>
                      </m:e>
                    </m:d>
                  </m:oMath>
                </a14:m>
                <a:endParaRPr lang="de-DE" sz="1800" dirty="0">
                  <a:ea typeface="ＭＳ Ｐゴシック" charset="0"/>
                </a:endParaRPr>
              </a:p>
              <a:p>
                <a:pPr eaLnBrk="1" hangingPunct="1"/>
                <a:r>
                  <a:rPr lang="de-DE" sz="1800" dirty="0">
                    <a:ea typeface="ＭＳ Ｐゴシック" charset="0"/>
                  </a:rPr>
                  <a:t>„</a:t>
                </a:r>
                <a:r>
                  <a:rPr lang="de-DE" sz="1800" dirty="0" err="1">
                    <a:ea typeface="ＭＳ Ｐゴシック" charset="0"/>
                  </a:rPr>
                  <a:t>Cosine</a:t>
                </a:r>
                <a:r>
                  <a:rPr lang="de-DE" sz="1800" dirty="0">
                    <a:ea typeface="ＭＳ Ｐゴシック" charset="0"/>
                  </a:rPr>
                  <a:t> </a:t>
                </a:r>
                <a:r>
                  <a:rPr lang="de-DE" sz="1800" dirty="0" err="1">
                    <a:ea typeface="ＭＳ Ｐゴシック" charset="0"/>
                  </a:rPr>
                  <a:t>measure</a:t>
                </a:r>
                <a:r>
                  <a:rPr lang="de-DE" sz="1800" dirty="0">
                    <a:ea typeface="ＭＳ Ｐゴシック" charset="0"/>
                  </a:rPr>
                  <a:t>“ (</a:t>
                </a:r>
                <a:r>
                  <a:rPr lang="de-DE" sz="1800" dirty="0" err="1">
                    <a:ea typeface="ＭＳ Ｐゴシック" charset="0"/>
                  </a:rPr>
                  <a:t>only</a:t>
                </a:r>
                <a:r>
                  <a:rPr lang="de-DE" sz="1800" dirty="0">
                    <a:ea typeface="ＭＳ Ｐゴシック" charset="0"/>
                  </a:rPr>
                  <a:t> for </a:t>
                </a:r>
                <a:r>
                  <a:rPr lang="de-DE" sz="1800" dirty="0" err="1">
                    <a:ea typeface="ＭＳ Ｐゴシック" charset="0"/>
                  </a:rPr>
                  <a:t>bit</a:t>
                </a:r>
                <a:r>
                  <a:rPr lang="de-DE" sz="1800" dirty="0">
                    <a:ea typeface="ＭＳ Ｐゴシック" charset="0"/>
                  </a:rPr>
                  <a:t> </a:t>
                </a:r>
                <a:r>
                  <a:rPr lang="de-DE" sz="1800" dirty="0" err="1">
                    <a:ea typeface="ＭＳ Ｐゴシック" charset="0"/>
                  </a:rPr>
                  <a:t>vectors</a:t>
                </a:r>
                <a:r>
                  <a:rPr lang="de-DE" sz="1800" dirty="0">
                    <a:ea typeface="ＭＳ Ｐゴシック" charset="0"/>
                  </a:rPr>
                  <a:t>):</a:t>
                </a:r>
              </a:p>
              <a:p>
                <a:pPr lvl="1" eaLnBrk="1" hangingPunct="1"/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1500" i="1">
                            <a:latin typeface="Cambria Math" panose="02040503050406030204" pitchFamily="18" charset="0"/>
                            <a:ea typeface="ＭＳ Ｐゴシック" charset="0"/>
                          </a:rPr>
                        </m:ctrlPr>
                      </m:dPr>
                      <m:e>
                        <m:r>
                          <a:rPr lang="de-DE" sz="1500" i="1">
                            <a:latin typeface="Cambria Math" panose="02040503050406030204" pitchFamily="18" charset="0"/>
                            <a:ea typeface="ＭＳ Ｐゴシック" charset="0"/>
                          </a:rPr>
                          <m:t>𝑋</m:t>
                        </m:r>
                        <m:r>
                          <a:rPr lang="de-DE" sz="1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∩</m:t>
                        </m:r>
                        <m:r>
                          <a:rPr lang="de-DE" sz="1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𝑌</m:t>
                        </m:r>
                      </m:e>
                    </m:d>
                    <m:r>
                      <a:rPr lang="de-DE" sz="1500" i="1">
                        <a:latin typeface="Cambria Math" panose="02040503050406030204" pitchFamily="18" charset="0"/>
                        <a:ea typeface="ＭＳ Ｐゴシック" charset="0"/>
                      </a:rPr>
                      <m:t>/</m:t>
                    </m:r>
                    <m:rad>
                      <m:radPr>
                        <m:degHide m:val="on"/>
                        <m:ctrlPr>
                          <a:rPr lang="de-DE" sz="1500" i="1">
                            <a:latin typeface="Cambria Math" panose="02040503050406030204" pitchFamily="18" charset="0"/>
                            <a:ea typeface="ＭＳ Ｐゴシック" charset="0"/>
                          </a:rPr>
                        </m:ctrlPr>
                      </m:radPr>
                      <m:deg/>
                      <m:e>
                        <m:d>
                          <m:dPr>
                            <m:begChr m:val="|"/>
                            <m:endChr m:val="|"/>
                            <m:ctrlPr>
                              <a:rPr lang="de-DE" sz="1500" i="1">
                                <a:latin typeface="Cambria Math" panose="02040503050406030204" pitchFamily="18" charset="0"/>
                                <a:ea typeface="ＭＳ Ｐゴシック" charset="0"/>
                              </a:rPr>
                            </m:ctrlPr>
                          </m:dPr>
                          <m:e>
                            <m:r>
                              <a:rPr lang="de-DE" sz="1500" i="1">
                                <a:latin typeface="Cambria Math" panose="02040503050406030204" pitchFamily="18" charset="0"/>
                                <a:ea typeface="ＭＳ Ｐゴシック" charset="0"/>
                              </a:rPr>
                              <m:t>𝑋</m:t>
                            </m:r>
                          </m:e>
                        </m:d>
                        <m:r>
                          <a:rPr lang="de-DE" sz="1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de-DE" sz="1500" i="1">
                                <a:latin typeface="Cambria Math" panose="02040503050406030204" pitchFamily="18" charset="0"/>
                                <a:ea typeface="ＭＳ Ｐゴシック" charset="0"/>
                              </a:rPr>
                            </m:ctrlPr>
                          </m:dPr>
                          <m:e>
                            <m:r>
                              <a:rPr lang="de-DE" sz="1500" i="1">
                                <a:latin typeface="Cambria Math" panose="02040503050406030204" pitchFamily="18" charset="0"/>
                                <a:ea typeface="ＭＳ Ｐゴシック" charset="0"/>
                              </a:rPr>
                              <m:t>𝑌</m:t>
                            </m:r>
                          </m:e>
                        </m:d>
                      </m:e>
                    </m:rad>
                  </m:oMath>
                </a14:m>
                <a:endParaRPr lang="de-DE" sz="1800" dirty="0">
                  <a:ea typeface="ＭＳ Ｐゴシック" charset="0"/>
                </a:endParaRPr>
              </a:p>
              <a:p>
                <a:pPr>
                  <a:spcBef>
                    <a:spcPts val="600"/>
                  </a:spcBef>
                </a:pPr>
                <a:endParaRPr lang="en-US" sz="1800" dirty="0">
                  <a:ea typeface="ＭＳ Ｐゴシック" charset="0"/>
                </a:endParaRPr>
              </a:p>
              <a:p>
                <a:pPr>
                  <a:spcBef>
                    <a:spcPts val="600"/>
                  </a:spcBef>
                </a:pPr>
                <a:r>
                  <a:rPr lang="en-US" sz="1800" dirty="0">
                    <a:ea typeface="ＭＳ Ｐゴシック" charset="0"/>
                  </a:rPr>
                  <a:t>Discuss: Jaccard measure for query with rare terms and with frequent terms. Problems with frequent terms?</a:t>
                </a:r>
              </a:p>
              <a:p>
                <a:pPr>
                  <a:spcBef>
                    <a:spcPts val="600"/>
                  </a:spcBef>
                </a:pPr>
                <a:r>
                  <a:rPr lang="en-US" sz="1800" dirty="0">
                    <a:ea typeface="ＭＳ Ｐゴシック" charset="0"/>
                  </a:rPr>
                  <a:t>Does the cosine measure solve this problem?</a:t>
                </a:r>
              </a:p>
            </p:txBody>
          </p:sp>
        </mc:Choice>
        <mc:Fallback xmlns="">
          <p:sp>
            <p:nvSpPr>
              <p:cNvPr id="44037" name="Rectangle 307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6"/>
              </p:nvPr>
            </p:nvSpPr>
            <p:spPr>
              <a:blipFill>
                <a:blip r:embed="rId3"/>
                <a:stretch>
                  <a:fillRect l="-446" t="-1322" b="-2203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14</a:t>
            </a:fld>
            <a:endParaRPr lang="de-DE"/>
          </a:p>
        </p:txBody>
      </p:sp>
      <p:sp>
        <p:nvSpPr>
          <p:cNvPr id="3" name="Line Callout 2 2">
            <a:extLst>
              <a:ext uri="{FF2B5EF4-FFF2-40B4-BE49-F238E27FC236}">
                <a16:creationId xmlns:a16="http://schemas.microsoft.com/office/drawing/2014/main" id="{768DD737-2EF0-7847-ACDE-A529E3CBDAD1}"/>
              </a:ext>
            </a:extLst>
          </p:cNvPr>
          <p:cNvSpPr/>
          <p:nvPr/>
        </p:nvSpPr>
        <p:spPr>
          <a:xfrm>
            <a:off x="6222406" y="1890930"/>
            <a:ext cx="2004094" cy="532209"/>
          </a:xfrm>
          <a:prstGeom prst="borderCallout2">
            <a:avLst>
              <a:gd name="adj1" fmla="val 18751"/>
              <a:gd name="adj2" fmla="val -1106"/>
              <a:gd name="adj3" fmla="val 18750"/>
              <a:gd name="adj4" fmla="val -16667"/>
              <a:gd name="adj5" fmla="val 48892"/>
              <a:gd name="adj6" fmla="val -190043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dirty="0">
                <a:solidFill>
                  <a:schemeClr val="bg1"/>
                </a:solidFill>
              </a:rPr>
              <a:t>X: </a:t>
            </a:r>
            <a:r>
              <a:rPr lang="de-DE" sz="1350" dirty="0" err="1">
                <a:solidFill>
                  <a:schemeClr val="bg1"/>
                </a:solidFill>
              </a:rPr>
              <a:t>document</a:t>
            </a:r>
            <a:r>
              <a:rPr lang="de-DE" sz="1350" dirty="0">
                <a:solidFill>
                  <a:schemeClr val="bg1"/>
                </a:solidFill>
              </a:rPr>
              <a:t> in </a:t>
            </a:r>
            <a:r>
              <a:rPr lang="de-DE" sz="1350" dirty="0" err="1">
                <a:solidFill>
                  <a:schemeClr val="bg1"/>
                </a:solidFill>
              </a:rPr>
              <a:t>repository</a:t>
            </a:r>
            <a:br>
              <a:rPr lang="de-DE" sz="1350" dirty="0">
                <a:solidFill>
                  <a:schemeClr val="bg1"/>
                </a:solidFill>
              </a:rPr>
            </a:br>
            <a:r>
              <a:rPr lang="de-DE" sz="1350" dirty="0">
                <a:solidFill>
                  <a:schemeClr val="bg1"/>
                </a:solidFill>
              </a:rPr>
              <a:t>Y: </a:t>
            </a:r>
            <a:r>
              <a:rPr lang="de-DE" sz="1350" dirty="0" err="1">
                <a:solidFill>
                  <a:schemeClr val="bg1"/>
                </a:solidFill>
              </a:rPr>
              <a:t>query</a:t>
            </a:r>
            <a:endParaRPr lang="de-DE" sz="1350" dirty="0">
              <a:solidFill>
                <a:schemeClr val="bg1"/>
              </a:solidFill>
            </a:endParaRPr>
          </a:p>
        </p:txBody>
      </p:sp>
      <p:sp>
        <p:nvSpPr>
          <p:cNvPr id="4" name="Cloud Callout 3">
            <a:extLst>
              <a:ext uri="{FF2B5EF4-FFF2-40B4-BE49-F238E27FC236}">
                <a16:creationId xmlns:a16="http://schemas.microsoft.com/office/drawing/2014/main" id="{8C786894-50DF-D16D-0C0A-C6E7D2F40835}"/>
              </a:ext>
            </a:extLst>
          </p:cNvPr>
          <p:cNvSpPr/>
          <p:nvPr/>
        </p:nvSpPr>
        <p:spPr>
          <a:xfrm>
            <a:off x="5868144" y="667163"/>
            <a:ext cx="2061407" cy="1026114"/>
          </a:xfrm>
          <a:prstGeom prst="cloudCallout">
            <a:avLst>
              <a:gd name="adj1" fmla="val -80428"/>
              <a:gd name="adj2" fmla="val 22562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dirty="0" err="1">
                <a:solidFill>
                  <a:schemeClr val="bg1"/>
                </a:solidFill>
              </a:rPr>
              <a:t>Two</a:t>
            </a:r>
            <a:r>
              <a:rPr lang="de-DE" sz="1350" dirty="0">
                <a:solidFill>
                  <a:schemeClr val="bg1"/>
                </a:solidFill>
              </a:rPr>
              <a:t> </a:t>
            </a:r>
            <a:r>
              <a:rPr lang="de-DE" sz="1350" dirty="0" err="1">
                <a:solidFill>
                  <a:schemeClr val="bg1"/>
                </a:solidFill>
              </a:rPr>
              <a:t>possibilities</a:t>
            </a:r>
            <a:endParaRPr lang="en-DE" sz="135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Line Callout 2 9">
                <a:extLst>
                  <a:ext uri="{FF2B5EF4-FFF2-40B4-BE49-F238E27FC236}">
                    <a16:creationId xmlns:a16="http://schemas.microsoft.com/office/drawing/2014/main" id="{F7C661BE-BF97-8E10-E2FF-90CE1DFB18B9}"/>
                  </a:ext>
                </a:extLst>
              </p:cNvPr>
              <p:cNvSpPr/>
              <p:nvPr/>
            </p:nvSpPr>
            <p:spPr>
              <a:xfrm>
                <a:off x="2843808" y="3054261"/>
                <a:ext cx="3769392" cy="532209"/>
              </a:xfrm>
              <a:prstGeom prst="borderCallout2">
                <a:avLst>
                  <a:gd name="adj1" fmla="val 68302"/>
                  <a:gd name="adj2" fmla="val -1106"/>
                  <a:gd name="adj3" fmla="val 72213"/>
                  <a:gd name="adj4" fmla="val -17525"/>
                  <a:gd name="adj5" fmla="val 50878"/>
                  <a:gd name="adj6" fmla="val -25039"/>
                </a:avLst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350" dirty="0">
                    <a:solidFill>
                      <a:schemeClr val="bg1"/>
                    </a:solidFill>
                  </a:rPr>
                  <a:t>Normalization </a:t>
                </a:r>
                <a:r>
                  <a:rPr lang="de-DE" sz="1350" dirty="0" err="1">
                    <a:solidFill>
                      <a:schemeClr val="bg1"/>
                    </a:solidFill>
                  </a:rPr>
                  <a:t>with</a:t>
                </a:r>
                <a:r>
                  <a:rPr lang="de-DE" sz="1350" dirty="0">
                    <a:solidFill>
                      <a:schemeClr val="bg1"/>
                    </a:solidFill>
                  </a:rPr>
                  <a:t> </a:t>
                </a:r>
                <a:r>
                  <a:rPr lang="de-DE" sz="1350" dirty="0" err="1">
                    <a:solidFill>
                      <a:schemeClr val="bg1"/>
                    </a:solidFill>
                  </a:rPr>
                  <a:t>product</a:t>
                </a:r>
                <a:r>
                  <a:rPr lang="de-DE" sz="1350" dirty="0">
                    <a:solidFill>
                      <a:schemeClr val="bg1"/>
                    </a:solidFill>
                  </a:rPr>
                  <a:t> </a:t>
                </a:r>
                <a:r>
                  <a:rPr lang="de-DE" sz="1350" dirty="0" err="1">
                    <a:solidFill>
                      <a:schemeClr val="bg1"/>
                    </a:solidFill>
                  </a:rPr>
                  <a:t>of</a:t>
                </a:r>
                <a:r>
                  <a:rPr lang="de-DE" sz="1350" dirty="0">
                    <a:solidFill>
                      <a:schemeClr val="bg1"/>
                    </a:solidFill>
                  </a:rPr>
                  <a:t> </a:t>
                </a:r>
                <a:r>
                  <a:rPr lang="de-DE" sz="1350" dirty="0" err="1">
                    <a:solidFill>
                      <a:schemeClr val="bg1"/>
                    </a:solidFill>
                  </a:rPr>
                  <a:t>vector</a:t>
                </a:r>
                <a:r>
                  <a:rPr lang="de-DE" sz="1350" dirty="0">
                    <a:solidFill>
                      <a:schemeClr val="bg1"/>
                    </a:solidFill>
                  </a:rPr>
                  <a:t> </a:t>
                </a:r>
                <a:r>
                  <a:rPr lang="de-DE" sz="1350" dirty="0" err="1">
                    <a:solidFill>
                      <a:schemeClr val="bg1"/>
                    </a:solidFill>
                  </a:rPr>
                  <a:t>lengths</a:t>
                </a:r>
                <a:r>
                  <a:rPr lang="de-DE" sz="1350" dirty="0">
                    <a:solidFill>
                      <a:schemeClr val="bg1"/>
                    </a:solidFill>
                  </a:rPr>
                  <a:t> </a:t>
                </a:r>
                <a:br>
                  <a:rPr lang="de-DE" sz="1350" dirty="0">
                    <a:solidFill>
                      <a:schemeClr val="bg1"/>
                    </a:solidFill>
                  </a:rPr>
                </a:br>
                <a:r>
                  <a:rPr lang="de-DE" sz="1350" dirty="0">
                    <a:solidFill>
                      <a:schemeClr val="bg1"/>
                    </a:solidFill>
                  </a:rPr>
                  <a:t>(</a:t>
                </a:r>
                <a:r>
                  <a:rPr lang="de-DE" sz="1350" dirty="0" err="1">
                    <a:solidFill>
                      <a:schemeClr val="bg1"/>
                    </a:solidFill>
                  </a:rPr>
                  <a:t>max</a:t>
                </a:r>
                <a:r>
                  <a:rPr lang="de-DE" sz="1350" dirty="0">
                    <a:solidFill>
                      <a:schemeClr val="bg1"/>
                    </a:solidFill>
                  </a:rPr>
                  <a:t> </a:t>
                </a:r>
                <a:r>
                  <a:rPr lang="de-DE" sz="1350" dirty="0" err="1">
                    <a:solidFill>
                      <a:schemeClr val="bg1"/>
                    </a:solidFill>
                  </a:rPr>
                  <a:t>value</a:t>
                </a:r>
                <a:r>
                  <a:rPr lang="de-DE" sz="1350" dirty="0">
                    <a:solidFill>
                      <a:schemeClr val="bg1"/>
                    </a:solidFill>
                  </a:rPr>
                  <a:t> </a:t>
                </a:r>
                <a:r>
                  <a:rPr lang="de-DE" sz="1350" dirty="0" err="1">
                    <a:solidFill>
                      <a:schemeClr val="bg1"/>
                    </a:solidFill>
                  </a:rPr>
                  <a:t>of</a:t>
                </a:r>
                <a:r>
                  <a:rPr lang="de-DE" sz="135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de-DE" sz="1400" b="0" i="1" smtClean="0">
                        <a:latin typeface="Cambria Math" panose="02040503050406030204" pitchFamily="18" charset="0"/>
                        <a:ea typeface="ＭＳ Ｐゴシック" charset="0"/>
                      </a:rPr>
                      <m:t>𝑋</m:t>
                    </m:r>
                    <m:r>
                      <a:rPr lang="de-DE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de-DE" sz="1400" b="0" i="1" smtClean="0">
                        <a:latin typeface="Cambria Math" panose="02040503050406030204" pitchFamily="18" charset="0"/>
                        <a:ea typeface="ＭＳ Ｐゴシック" charset="0"/>
                      </a:rPr>
                      <m:t>𝑌</m:t>
                    </m:r>
                  </m:oMath>
                </a14:m>
                <a:r>
                  <a:rPr lang="de-DE" sz="1350" dirty="0">
                    <a:solidFill>
                      <a:schemeClr val="bg1"/>
                    </a:solidFill>
                  </a:rPr>
                  <a:t>)</a:t>
                </a:r>
              </a:p>
            </p:txBody>
          </p:sp>
        </mc:Choice>
        <mc:Fallback xmlns="">
          <p:sp>
            <p:nvSpPr>
              <p:cNvPr id="10" name="Line Callout 2 9">
                <a:extLst>
                  <a:ext uri="{FF2B5EF4-FFF2-40B4-BE49-F238E27FC236}">
                    <a16:creationId xmlns:a16="http://schemas.microsoft.com/office/drawing/2014/main" id="{F7C661BE-BF97-8E10-E2FF-90CE1DFB18B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3808" y="3054261"/>
                <a:ext cx="3769392" cy="532209"/>
              </a:xfrm>
              <a:prstGeom prst="borderCallout2">
                <a:avLst>
                  <a:gd name="adj1" fmla="val 68302"/>
                  <a:gd name="adj2" fmla="val -1106"/>
                  <a:gd name="adj3" fmla="val 72213"/>
                  <a:gd name="adj4" fmla="val -17525"/>
                  <a:gd name="adj5" fmla="val 50878"/>
                  <a:gd name="adj6" fmla="val -25039"/>
                </a:avLst>
              </a:prstGeom>
              <a:blipFill>
                <a:blip r:embed="rId4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Line Callout 2 10">
            <a:extLst>
              <a:ext uri="{FF2B5EF4-FFF2-40B4-BE49-F238E27FC236}">
                <a16:creationId xmlns:a16="http://schemas.microsoft.com/office/drawing/2014/main" id="{FD760AAB-D120-131F-CA2C-DB2438E3013E}"/>
              </a:ext>
            </a:extLst>
          </p:cNvPr>
          <p:cNvSpPr/>
          <p:nvPr/>
        </p:nvSpPr>
        <p:spPr>
          <a:xfrm>
            <a:off x="3275856" y="2153087"/>
            <a:ext cx="2011164" cy="532209"/>
          </a:xfrm>
          <a:prstGeom prst="borderCallout2">
            <a:avLst>
              <a:gd name="adj1" fmla="val 82050"/>
              <a:gd name="adj2" fmla="val -77"/>
              <a:gd name="adj3" fmla="val 91092"/>
              <a:gd name="adj4" fmla="val -23357"/>
              <a:gd name="adj5" fmla="val 56863"/>
              <a:gd name="adj6" fmla="val -81305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dirty="0" err="1">
                <a:solidFill>
                  <a:schemeClr val="bg1"/>
                </a:solidFill>
              </a:rPr>
              <a:t>Number</a:t>
            </a:r>
            <a:r>
              <a:rPr lang="de-DE" sz="1350" dirty="0">
                <a:solidFill>
                  <a:schemeClr val="bg1"/>
                </a:solidFill>
              </a:rPr>
              <a:t> of </a:t>
            </a:r>
            <a:r>
              <a:rPr lang="de-DE" sz="1350" dirty="0" err="1">
                <a:solidFill>
                  <a:schemeClr val="bg1"/>
                </a:solidFill>
              </a:rPr>
              <a:t>ones</a:t>
            </a:r>
            <a:r>
              <a:rPr lang="de-DE" sz="1350" dirty="0">
                <a:solidFill>
                  <a:schemeClr val="bg1"/>
                </a:solidFill>
              </a:rPr>
              <a:t> / </a:t>
            </a:r>
            <a:r>
              <a:rPr lang="de-DE" sz="1350" dirty="0" err="1">
                <a:solidFill>
                  <a:schemeClr val="bg1"/>
                </a:solidFill>
              </a:rPr>
              <a:t>Cardinality</a:t>
            </a:r>
            <a:r>
              <a:rPr lang="de-DE" sz="1350" dirty="0">
                <a:solidFill>
                  <a:schemeClr val="bg1"/>
                </a:solidFill>
              </a:rPr>
              <a:t> of the </a:t>
            </a:r>
            <a:r>
              <a:rPr lang="de-DE" sz="1350" dirty="0" err="1">
                <a:solidFill>
                  <a:schemeClr val="bg1"/>
                </a:solidFill>
              </a:rPr>
              <a:t>set</a:t>
            </a:r>
            <a:endParaRPr lang="de-DE" sz="1350" dirty="0">
              <a:solidFill>
                <a:schemeClr val="bg1"/>
              </a:solidFill>
            </a:endParaRP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C236D9B-0101-4B9C-A123-638EF28F807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D33C643-1B78-4F75-A432-86D4E9ACFFC1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 dirty="0" err="1"/>
              <a:t>GenAI</a:t>
            </a:r>
            <a:r>
              <a:rPr lang="de-DE" dirty="0"/>
              <a:t>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35117353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Term document counters</a:t>
            </a:r>
          </a:p>
        </p:txBody>
      </p:sp>
      <p:sp>
        <p:nvSpPr>
          <p:cNvPr id="46084" name="Rectangle 3"/>
          <p:cNvSpPr>
            <a:spLocks noGrp="1" noChangeArrowheads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2100">
                <a:ea typeface="ＭＳ Ｐゴシック" charset="0"/>
              </a:rPr>
              <a:t>Number of occurrences of a term in a document:</a:t>
            </a:r>
          </a:p>
          <a:p>
            <a:pPr lvl="1"/>
            <a:r>
              <a:rPr lang="en-US" sz="1800">
                <a:ea typeface="ＭＳ Ｐゴシック" charset="0"/>
              </a:rPr>
              <a:t>Bag of words model</a:t>
            </a:r>
          </a:p>
          <a:p>
            <a:pPr lvl="1" eaLnBrk="1" hangingPunct="1"/>
            <a:r>
              <a:rPr lang="en-US" sz="1800">
                <a:ea typeface="ＭＳ Ｐゴシック" charset="0"/>
              </a:rPr>
              <a:t>Document is a vector in </a:t>
            </a:r>
            <a:r>
              <a:rPr lang="en-US" sz="1800">
                <a:ea typeface="ＭＳ Ｐゴシック" charset="0"/>
                <a:cs typeface="Lucida Sans Unicode" charset="0"/>
              </a:rPr>
              <a:t>ℕ</a:t>
            </a:r>
            <a:r>
              <a:rPr lang="en-US" sz="1800" baseline="30000">
                <a:ea typeface="ＭＳ Ｐゴシック" charset="0"/>
              </a:rPr>
              <a:t>v</a:t>
            </a:r>
            <a:r>
              <a:rPr lang="en-US" sz="1800">
                <a:ea typeface="ＭＳ Ｐゴシック" charset="0"/>
              </a:rPr>
              <a:t>: a column in the matrix</a:t>
            </a:r>
          </a:p>
        </p:txBody>
      </p:sp>
      <p:sp>
        <p:nvSpPr>
          <p:cNvPr id="5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15</a:t>
            </a:fld>
            <a:endParaRPr lang="de-DE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0507812"/>
              </p:ext>
            </p:extLst>
          </p:nvPr>
        </p:nvGraphicFramePr>
        <p:xfrm>
          <a:off x="1187624" y="2777282"/>
          <a:ext cx="6199932" cy="1882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Arbeitsblatt" r:id="rId3" imgW="9525305" imgH="2895905" progId="Excel.Sheet.8">
                  <p:embed/>
                </p:oleObj>
              </mc:Choice>
              <mc:Fallback>
                <p:oleObj name="Arbeitsblatt" r:id="rId3" imgW="9525305" imgH="2895905" progId="Excel.Sheet.8">
                  <p:embed/>
                  <p:pic>
                    <p:nvPicPr>
                      <p:cNvPr id="4608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2777282"/>
                        <a:ext cx="6199932" cy="18820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6430C67-5241-4770-BA96-052235C24A98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8CF83DD-3B14-4B62-9818-D02CC7AEE11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2999215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Calculation</a:t>
            </a:r>
            <a:r>
              <a:rPr lang="de-DE" dirty="0"/>
              <a:t> of the rank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sz="quarter" idx="16"/>
          </p:nvPr>
        </p:nvSpPr>
        <p:spPr>
          <a:xfrm>
            <a:off x="214311" y="1635646"/>
            <a:ext cx="8534151" cy="3023667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Addition of the measure for each individual word</a:t>
            </a:r>
            <a:br>
              <a:rPr lang="en-US" dirty="0"/>
            </a:br>
            <a:r>
              <a:rPr lang="en-US" dirty="0"/>
              <a:t>(possibly range weighted)</a:t>
            </a:r>
          </a:p>
          <a:p>
            <a:pPr>
              <a:spcBef>
                <a:spcPts val="600"/>
              </a:spcBef>
            </a:pPr>
            <a:r>
              <a:rPr lang="en-US" dirty="0"/>
              <a:t>Let's consider the query </a:t>
            </a:r>
            <a:r>
              <a:rPr lang="en-US" b="1" dirty="0"/>
              <a:t>ides</a:t>
            </a:r>
            <a:r>
              <a:rPr lang="en-US" dirty="0"/>
              <a:t> </a:t>
            </a:r>
            <a:r>
              <a:rPr lang="en-US" b="1" dirty="0"/>
              <a:t>of</a:t>
            </a:r>
            <a:r>
              <a:rPr lang="en-US" dirty="0"/>
              <a:t> </a:t>
            </a:r>
            <a:r>
              <a:rPr lang="en-US" b="1" dirty="0"/>
              <a:t>march</a:t>
            </a:r>
            <a:endParaRPr lang="en-US" dirty="0"/>
          </a:p>
          <a:p>
            <a:pPr lvl="1">
              <a:spcBef>
                <a:spcPts val="600"/>
              </a:spcBef>
            </a:pPr>
            <a:r>
              <a:rPr lang="en-US" dirty="0"/>
              <a:t>Julius Caesar has 5 occurrences of </a:t>
            </a:r>
            <a:r>
              <a:rPr lang="en-US" b="1" dirty="0"/>
              <a:t>ides</a:t>
            </a:r>
            <a:endParaRPr lang="en-US" dirty="0"/>
          </a:p>
          <a:p>
            <a:pPr lvl="1">
              <a:spcBef>
                <a:spcPts val="600"/>
              </a:spcBef>
            </a:pPr>
            <a:r>
              <a:rPr lang="en-US" dirty="0"/>
              <a:t>No other part mentions </a:t>
            </a:r>
            <a:r>
              <a:rPr lang="en-US" b="1" dirty="0"/>
              <a:t>ides</a:t>
            </a:r>
          </a:p>
          <a:p>
            <a:pPr lvl="1">
              <a:spcBef>
                <a:spcPts val="600"/>
              </a:spcBef>
            </a:pPr>
            <a:r>
              <a:rPr lang="en-US" b="1" dirty="0"/>
              <a:t>march</a:t>
            </a:r>
            <a:r>
              <a:rPr lang="en-US" dirty="0"/>
              <a:t> occurs in dozens of documents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All pieces contain </a:t>
            </a:r>
            <a:r>
              <a:rPr lang="en-US" b="1" dirty="0"/>
              <a:t>of</a:t>
            </a:r>
            <a:endParaRPr lang="en-US" dirty="0"/>
          </a:p>
          <a:p>
            <a:pPr>
              <a:spcBef>
                <a:spcPts val="600"/>
              </a:spcBef>
            </a:pPr>
            <a:r>
              <a:rPr lang="en-US" dirty="0"/>
              <a:t>The piece with the most occurrences of</a:t>
            </a:r>
            <a:r>
              <a:rPr lang="en-US" b="1" dirty="0"/>
              <a:t> </a:t>
            </a:r>
            <a:r>
              <a:rPr lang="en-US" b="1" dirty="0" err="1"/>
              <a:t>of</a:t>
            </a:r>
            <a:r>
              <a:rPr lang="en-US" dirty="0"/>
              <a:t> is ranked highest by a simple counting rank measure</a:t>
            </a:r>
          </a:p>
          <a:p>
            <a:pPr>
              <a:spcBef>
                <a:spcPts val="600"/>
              </a:spcBef>
            </a:pP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16</a:t>
            </a:fld>
            <a:endParaRPr lang="de-DE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696EAE5-2796-4025-8970-DFAFA9E6A570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035D943-4DAC-4D3D-8B6D-94FA771ED6B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4621970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Term Frequency </a:t>
            </a:r>
            <a:r>
              <a:rPr lang="de-DE" dirty="0" err="1">
                <a:solidFill>
                  <a:srgbClr val="0000FF"/>
                </a:solidFill>
                <a:latin typeface="+mn-lt"/>
                <a:ea typeface="ＭＳ Ｐゴシック" charset="0"/>
                <a:cs typeface="ＭＳ Ｐゴシック" charset="0"/>
              </a:rPr>
              <a:t>tf</a:t>
            </a:r>
            <a:endParaRPr lang="de-DE" dirty="0">
              <a:solidFill>
                <a:srgbClr val="0000FF"/>
              </a:solidFill>
              <a:latin typeface="+mn-lt"/>
              <a:ea typeface="ＭＳ Ｐゴシック" charset="0"/>
              <a:cs typeface="ＭＳ Ｐゴシック" charset="0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2250" dirty="0">
                <a:ea typeface="ＭＳ Ｐゴシック" charset="0"/>
                <a:cs typeface="ＭＳ Ｐゴシック" charset="0"/>
              </a:rPr>
              <a:t>Long documents contain high counters per se</a:t>
            </a:r>
          </a:p>
          <a:p>
            <a:r>
              <a:rPr lang="en-US" sz="2250" dirty="0">
                <a:ea typeface="ＭＳ Ｐゴシック" charset="0"/>
                <a:cs typeface="ＭＳ Ｐゴシック" charset="0"/>
              </a:rPr>
              <a:t>Normalization by document length</a:t>
            </a:r>
          </a:p>
          <a:p>
            <a:r>
              <a:rPr lang="en-US" sz="2250" dirty="0">
                <a:ea typeface="ＭＳ Ｐゴシック" charset="0"/>
                <a:cs typeface="ＭＳ Ｐゴシック" charset="0"/>
              </a:rPr>
              <a:t>Use of </a:t>
            </a:r>
            <a:r>
              <a:rPr lang="en-US" sz="2600" b="1" dirty="0">
                <a:solidFill>
                  <a:srgbClr val="0000FF"/>
                </a:solidFill>
                <a:latin typeface="+mn-lt"/>
                <a:ea typeface="ＭＳ Ｐゴシック" charset="0"/>
              </a:rPr>
              <a:t>relative counts / frequencies of occurrence</a:t>
            </a:r>
            <a:br>
              <a:rPr lang="en-US" sz="2250" dirty="0">
                <a:ea typeface="ＭＳ Ｐゴシック" charset="0"/>
                <a:cs typeface="ＭＳ Ｐゴシック" charset="0"/>
              </a:rPr>
            </a:br>
            <a:r>
              <a:rPr lang="en-US" sz="2250" dirty="0">
                <a:ea typeface="ＭＳ Ｐゴシック" charset="0"/>
                <a:cs typeface="ＭＳ Ｐゴシック" charset="0"/>
              </a:rPr>
              <a:t>(term frequency </a:t>
            </a:r>
            <a:r>
              <a:rPr lang="en-US" sz="2600" b="1" dirty="0" err="1">
                <a:solidFill>
                  <a:srgbClr val="0000FF"/>
                </a:solidFill>
                <a:latin typeface="+mn-lt"/>
                <a:ea typeface="ＭＳ Ｐゴシック" charset="0"/>
              </a:rPr>
              <a:t>tf</a:t>
            </a:r>
            <a:r>
              <a:rPr lang="en-US" sz="2250" dirty="0">
                <a:ea typeface="ＭＳ Ｐゴシック" charset="0"/>
                <a:cs typeface="ＭＳ Ｐゴシック" charset="0"/>
              </a:rPr>
              <a:t>)</a:t>
            </a:r>
          </a:p>
          <a:p>
            <a:r>
              <a:rPr lang="en-US" sz="2250" dirty="0">
                <a:ea typeface="ＭＳ Ｐゴシック" charset="0"/>
                <a:cs typeface="ＭＳ Ｐゴシック" charset="0"/>
              </a:rPr>
              <a:t>Is this already sufficient?</a:t>
            </a:r>
            <a:endParaRPr lang="de-DE" sz="2250" dirty="0"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17</a:t>
            </a:fld>
            <a:endParaRPr lang="de-DE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F697AC5-63E8-4E5D-8C48-EA288FB54C1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FC3C30C-7861-4743-8FE0-A9289C54580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22620388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Weighted</a:t>
            </a:r>
            <a:r>
              <a:rPr lang="de-DE" dirty="0"/>
              <a:t> </a:t>
            </a:r>
            <a:r>
              <a:rPr lang="de-DE" dirty="0" err="1"/>
              <a:t>term</a:t>
            </a:r>
            <a:r>
              <a:rPr lang="de-DE" dirty="0"/>
              <a:t> </a:t>
            </a:r>
            <a:r>
              <a:rPr lang="de-DE" dirty="0" err="1"/>
              <a:t>frequency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04" name="Rectangle 3"/>
              <p:cNvSpPr>
                <a:spLocks noGrp="1" noChangeArrowheads="1"/>
              </p:cNvSpPr>
              <p:nvPr>
                <p:ph type="body" sz="quarter" idx="16"/>
              </p:nvPr>
            </p:nvSpPr>
            <p:spPr>
              <a:xfrm>
                <a:off x="214311" y="1708323"/>
                <a:ext cx="8534151" cy="2879651"/>
              </a:xfrm>
            </p:spPr>
            <p:txBody>
              <a:bodyPr/>
              <a:lstStyle/>
              <a:p>
                <a:pPr>
                  <a:spcBef>
                    <a:spcPts val="600"/>
                  </a:spcBef>
                </a:pPr>
                <a:r>
                  <a:rPr lang="en-US" sz="1800" dirty="0"/>
                  <a:t>Number of occurrences with linear influence?</a:t>
                </a:r>
              </a:p>
              <a:p>
                <a:pPr lvl="1">
                  <a:spcBef>
                    <a:spcPts val="600"/>
                  </a:spcBef>
                </a:pPr>
                <a:r>
                  <a:rPr lang="de-DE" sz="1500" dirty="0">
                    <a:ea typeface="ＭＳ Ｐゴシック" charset="0"/>
                  </a:rPr>
                  <a:t>0 vs. 1 </a:t>
                </a:r>
                <a:r>
                  <a:rPr lang="en-US" sz="1600" dirty="0"/>
                  <a:t>occurrence of a term in a document</a:t>
                </a:r>
                <a:endParaRPr lang="de-DE" sz="1500" dirty="0">
                  <a:ea typeface="ＭＳ Ｐゴシック" charset="0"/>
                </a:endParaRPr>
              </a:p>
              <a:p>
                <a:pPr lvl="1">
                  <a:spcBef>
                    <a:spcPts val="600"/>
                  </a:spcBef>
                </a:pPr>
                <a:r>
                  <a:rPr lang="de-DE" sz="1500" dirty="0">
                    <a:ea typeface="ＭＳ Ｐゴシック" charset="0"/>
                  </a:rPr>
                  <a:t>1 vs. 2 </a:t>
                </a:r>
                <a:r>
                  <a:rPr lang="en-US" sz="1600" dirty="0"/>
                  <a:t>occurrence of a term in a document</a:t>
                </a:r>
                <a:endParaRPr lang="de-DE" sz="1500" dirty="0">
                  <a:ea typeface="ＭＳ Ｐゴシック" charset="0"/>
                </a:endParaRPr>
              </a:p>
              <a:p>
                <a:pPr lvl="1">
                  <a:spcBef>
                    <a:spcPts val="600"/>
                  </a:spcBef>
                </a:pPr>
                <a:r>
                  <a:rPr lang="de-DE" sz="1500" dirty="0">
                    <a:ea typeface="ＭＳ Ｐゴシック" charset="0"/>
                  </a:rPr>
                  <a:t>2 vs. 3 </a:t>
                </a:r>
                <a:r>
                  <a:rPr lang="en-US" sz="1600" dirty="0"/>
                  <a:t>occurrence of a term in a document</a:t>
                </a:r>
                <a:endParaRPr lang="de-DE" sz="1500" dirty="0">
                  <a:ea typeface="ＭＳ Ｐゴシック" charset="0"/>
                </a:endParaRPr>
              </a:p>
              <a:p>
                <a:pPr>
                  <a:spcBef>
                    <a:spcPts val="600"/>
                  </a:spcBef>
                </a:pPr>
                <a:r>
                  <a:rPr lang="en-US" sz="1800" dirty="0"/>
                  <a:t>Much helps a lot, but really much does not really help much more</a:t>
                </a:r>
              </a:p>
              <a:p>
                <a:pPr lvl="1">
                  <a:spcBef>
                    <a:spcPts val="600"/>
                  </a:spcBef>
                </a:pPr>
                <a:r>
                  <a:rPr lang="de-DE" sz="1350" dirty="0">
                    <a:ea typeface="ＭＳ Ｐゴシック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650" i="1">
                            <a:latin typeface="Cambria Math" panose="02040503050406030204" pitchFamily="18" charset="0"/>
                            <a:ea typeface="ＭＳ Ｐゴシック" charset="0"/>
                          </a:rPr>
                        </m:ctrlPr>
                      </m:sSubPr>
                      <m:e>
                        <m:r>
                          <a:rPr lang="de-DE" sz="1650" i="1">
                            <a:latin typeface="Cambria Math" panose="02040503050406030204" pitchFamily="18" charset="0"/>
                            <a:ea typeface="ＭＳ Ｐゴシック" charset="0"/>
                          </a:rPr>
                          <m:t>𝑤</m:t>
                        </m:r>
                      </m:e>
                      <m:sub>
                        <m:r>
                          <a:rPr lang="de-DE" sz="1650" i="1">
                            <a:latin typeface="Cambria Math" panose="02040503050406030204" pitchFamily="18" charset="0"/>
                            <a:ea typeface="ＭＳ Ｐゴシック" charset="0"/>
                          </a:rPr>
                          <m:t>𝑖</m:t>
                        </m:r>
                        <m:r>
                          <a:rPr lang="de-DE" sz="1650" i="1">
                            <a:latin typeface="Cambria Math" panose="02040503050406030204" pitchFamily="18" charset="0"/>
                            <a:ea typeface="ＭＳ Ｐゴシック" charset="0"/>
                          </a:rPr>
                          <m:t>,</m:t>
                        </m:r>
                        <m:r>
                          <a:rPr lang="de-DE" sz="1650" i="1">
                            <a:latin typeface="Cambria Math" panose="02040503050406030204" pitchFamily="18" charset="0"/>
                            <a:ea typeface="ＭＳ Ｐゴシック" charset="0"/>
                          </a:rPr>
                          <m:t>𝑑</m:t>
                        </m:r>
                      </m:sub>
                    </m:sSub>
                    <m:r>
                      <a:rPr lang="de-DE" sz="1650" i="1">
                        <a:latin typeface="Cambria Math" panose="02040503050406030204" pitchFamily="18" charset="0"/>
                        <a:ea typeface="ＭＳ Ｐゴシック" charset="0"/>
                      </a:rPr>
                      <m:t>=0 </m:t>
                    </m:r>
                    <m:r>
                      <a:rPr lang="de-DE" sz="1650" i="1">
                        <a:latin typeface="Cambria Math" panose="02040503050406030204" pitchFamily="18" charset="0"/>
                        <a:ea typeface="ＭＳ Ｐゴシック" charset="0"/>
                      </a:rPr>
                      <m:t>𝑖𝑓</m:t>
                    </m:r>
                    <m:r>
                      <a:rPr lang="de-DE" sz="1650" i="1">
                        <a:latin typeface="Cambria Math" panose="02040503050406030204" pitchFamily="18" charset="0"/>
                        <a:ea typeface="ＭＳ Ｐゴシック" charset="0"/>
                      </a:rPr>
                      <m:t> </m:t>
                    </m:r>
                    <m:sSub>
                      <m:sSubPr>
                        <m:ctrlPr>
                          <a:rPr lang="de-DE" sz="1650" i="1">
                            <a:latin typeface="Cambria Math" panose="02040503050406030204" pitchFamily="18" charset="0"/>
                            <a:ea typeface="ＭＳ Ｐゴシック" charset="0"/>
                          </a:rPr>
                        </m:ctrlPr>
                      </m:sSubPr>
                      <m:e>
                        <m:r>
                          <a:rPr lang="de-DE" sz="1650" i="1">
                            <a:latin typeface="Cambria Math" panose="02040503050406030204" pitchFamily="18" charset="0"/>
                            <a:ea typeface="ＭＳ Ｐゴシック" charset="0"/>
                          </a:rPr>
                          <m:t>𝑡𝑓</m:t>
                        </m:r>
                      </m:e>
                      <m:sub>
                        <m:r>
                          <a:rPr lang="de-DE" sz="1650" i="1">
                            <a:latin typeface="Cambria Math" panose="02040503050406030204" pitchFamily="18" charset="0"/>
                            <a:ea typeface="ＭＳ Ｐゴシック" charset="0"/>
                          </a:rPr>
                          <m:t>𝑖</m:t>
                        </m:r>
                        <m:r>
                          <a:rPr lang="de-DE" sz="1650" i="1">
                            <a:latin typeface="Cambria Math" panose="02040503050406030204" pitchFamily="18" charset="0"/>
                            <a:ea typeface="ＭＳ Ｐゴシック" charset="0"/>
                          </a:rPr>
                          <m:t>,</m:t>
                        </m:r>
                        <m:r>
                          <a:rPr lang="de-DE" sz="1650" i="1">
                            <a:latin typeface="Cambria Math" panose="02040503050406030204" pitchFamily="18" charset="0"/>
                            <a:ea typeface="ＭＳ Ｐゴシック" charset="0"/>
                          </a:rPr>
                          <m:t>𝑑</m:t>
                        </m:r>
                      </m:sub>
                    </m:sSub>
                    <m:r>
                      <a:rPr lang="de-DE" sz="1650" i="1">
                        <a:latin typeface="Cambria Math" panose="02040503050406030204" pitchFamily="18" charset="0"/>
                        <a:ea typeface="ＭＳ Ｐゴシック" charset="0"/>
                      </a:rPr>
                      <m:t>=0, </m:t>
                    </m:r>
                    <m:r>
                      <a:rPr lang="de-DE" sz="1650" i="1">
                        <a:latin typeface="Cambria Math" panose="02040503050406030204" pitchFamily="18" charset="0"/>
                        <a:ea typeface="ＭＳ Ｐゴシック" charset="0"/>
                      </a:rPr>
                      <m:t>𝑠𝑜𝑛𝑠𝑡</m:t>
                    </m:r>
                    <m:r>
                      <a:rPr lang="de-DE" sz="1650" i="1">
                        <a:latin typeface="Cambria Math" panose="02040503050406030204" pitchFamily="18" charset="0"/>
                        <a:ea typeface="ＭＳ Ｐゴシック" charset="0"/>
                      </a:rPr>
                      <m:t> 1+</m:t>
                    </m:r>
                    <m:func>
                      <m:funcPr>
                        <m:ctrlPr>
                          <a:rPr lang="de-DE" sz="1650" i="1">
                            <a:latin typeface="Cambria Math" panose="02040503050406030204" pitchFamily="18" charset="0"/>
                            <a:ea typeface="ＭＳ Ｐゴシック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de-DE" sz="1650">
                            <a:latin typeface="Cambria Math" panose="02040503050406030204" pitchFamily="18" charset="0"/>
                            <a:ea typeface="ＭＳ Ｐゴシック" charset="0"/>
                          </a:rPr>
                          <m:t>log</m:t>
                        </m:r>
                      </m:fName>
                      <m:e>
                        <m:sSub>
                          <m:sSubPr>
                            <m:ctrlPr>
                              <a:rPr lang="de-DE" sz="1650" i="1">
                                <a:latin typeface="Cambria Math" panose="02040503050406030204" pitchFamily="18" charset="0"/>
                                <a:ea typeface="ＭＳ Ｐゴシック" charset="0"/>
                              </a:rPr>
                            </m:ctrlPr>
                          </m:sSubPr>
                          <m:e>
                            <m:r>
                              <a:rPr lang="de-DE" sz="1650" i="1">
                                <a:latin typeface="Cambria Math" panose="02040503050406030204" pitchFamily="18" charset="0"/>
                                <a:ea typeface="ＭＳ Ｐゴシック" charset="0"/>
                              </a:rPr>
                              <m:t>𝑡𝑓</m:t>
                            </m:r>
                          </m:e>
                          <m:sub>
                            <m:r>
                              <a:rPr lang="de-DE" sz="1650" i="1">
                                <a:latin typeface="Cambria Math" panose="02040503050406030204" pitchFamily="18" charset="0"/>
                                <a:ea typeface="ＭＳ Ｐゴシック" charset="0"/>
                              </a:rPr>
                              <m:t>𝑖</m:t>
                            </m:r>
                            <m:r>
                              <a:rPr lang="de-DE" sz="1650" i="1">
                                <a:latin typeface="Cambria Math" panose="02040503050406030204" pitchFamily="18" charset="0"/>
                                <a:ea typeface="ＭＳ Ｐゴシック" charset="0"/>
                              </a:rPr>
                              <m:t>,</m:t>
                            </m:r>
                            <m:r>
                              <a:rPr lang="de-DE" sz="1650" i="1">
                                <a:latin typeface="Cambria Math" panose="02040503050406030204" pitchFamily="18" charset="0"/>
                                <a:ea typeface="ＭＳ Ｐゴシック" charset="0"/>
                              </a:rPr>
                              <m:t>𝑑</m:t>
                            </m:r>
                          </m:sub>
                        </m:sSub>
                      </m:e>
                    </m:func>
                  </m:oMath>
                </a14:m>
                <a:endParaRPr lang="de-DE" sz="1800" dirty="0">
                  <a:ea typeface="ＭＳ Ｐゴシック" charset="0"/>
                </a:endParaRPr>
              </a:p>
              <a:p>
                <a:pPr>
                  <a:spcBef>
                    <a:spcPts val="600"/>
                  </a:spcBef>
                </a:pPr>
                <a:r>
                  <a:rPr lang="en-US" sz="1800" dirty="0"/>
                  <a:t>Terms that are rare, but characterize a document to a certain extent</a:t>
                </a:r>
              </a:p>
              <a:p>
                <a:pPr lvl="1">
                  <a:spcBef>
                    <a:spcPts val="600"/>
                  </a:spcBef>
                </a:pPr>
                <a:r>
                  <a:rPr lang="en-US" sz="1800" dirty="0"/>
                  <a:t>10 occurrences of </a:t>
                </a:r>
                <a:r>
                  <a:rPr lang="en-US" sz="1800" b="1" dirty="0"/>
                  <a:t>hernia</a:t>
                </a:r>
                <a:r>
                  <a:rPr lang="en-US" sz="1800" dirty="0"/>
                  <a:t> vs</a:t>
                </a:r>
              </a:p>
              <a:p>
                <a:pPr lvl="1">
                  <a:spcBef>
                    <a:spcPts val="600"/>
                  </a:spcBef>
                </a:pPr>
                <a:r>
                  <a:rPr lang="en-US" sz="1800" dirty="0"/>
                  <a:t>10 occurrences of </a:t>
                </a:r>
                <a:r>
                  <a:rPr lang="en-US" sz="1800" b="1" dirty="0"/>
                  <a:t>the</a:t>
                </a:r>
                <a:endParaRPr lang="en-US" sz="1800" dirty="0"/>
              </a:p>
            </p:txBody>
          </p:sp>
        </mc:Choice>
        <mc:Fallback xmlns="">
          <p:sp>
            <p:nvSpPr>
              <p:cNvPr id="51204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6"/>
              </p:nvPr>
            </p:nvSpPr>
            <p:spPr>
              <a:xfrm>
                <a:off x="214311" y="1708323"/>
                <a:ext cx="8534151" cy="2879651"/>
              </a:xfrm>
              <a:blipFill>
                <a:blip r:embed="rId3"/>
                <a:stretch>
                  <a:fillRect l="-446" t="-877" b="-9649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18</a:t>
            </a:fld>
            <a:endParaRPr lang="de-DE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27C2464-6212-42E3-943C-15F84AE97BF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6A8FFD7-913D-4759-BF55-18CA1D1FA36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18748961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TF.IDF (Term Frequency – Inverse Document Frequency)</a:t>
            </a:r>
          </a:p>
        </p:txBody>
      </p:sp>
      <p:sp>
        <p:nvSpPr>
          <p:cNvPr id="358403" name="Rectangle 3"/>
          <p:cNvSpPr>
            <a:spLocks noGrp="1" noChangeArrowheads="1"/>
          </p:cNvSpPr>
          <p:nvPr>
            <p:ph type="body" sz="quarter" idx="14"/>
          </p:nvPr>
        </p:nvSpPr>
        <p:spPr/>
        <p:txBody>
          <a:bodyPr/>
          <a:lstStyle/>
          <a:p>
            <a:pPr marL="352425" indent="-352425">
              <a:lnSpc>
                <a:spcPct val="90000"/>
              </a:lnSpc>
              <a:buNone/>
            </a:pPr>
            <a:r>
              <a:rPr lang="de-DE" altLang="en-US" sz="1800" dirty="0" err="1">
                <a:solidFill>
                  <a:srgbClr val="009CD1"/>
                </a:solidFill>
              </a:rPr>
              <a:t>c</a:t>
            </a:r>
            <a:r>
              <a:rPr lang="de-DE" altLang="en-US" sz="1800" baseline="-25000" dirty="0" err="1">
                <a:solidFill>
                  <a:srgbClr val="009CD1"/>
                </a:solidFill>
              </a:rPr>
              <a:t>ij</a:t>
            </a:r>
            <a:r>
              <a:rPr lang="de-DE" altLang="en-US" sz="1800" dirty="0"/>
              <a:t> = </a:t>
            </a:r>
            <a:r>
              <a:rPr lang="de-DE" altLang="en-US" sz="1800" dirty="0" err="1"/>
              <a:t>number</a:t>
            </a:r>
            <a:r>
              <a:rPr lang="de-DE" altLang="en-US" sz="1800" dirty="0"/>
              <a:t> </a:t>
            </a:r>
            <a:r>
              <a:rPr lang="de-DE" altLang="en-US" sz="1800" dirty="0" err="1"/>
              <a:t>of</a:t>
            </a:r>
            <a:r>
              <a:rPr lang="de-DE" altLang="en-US" sz="1800" dirty="0"/>
              <a:t> </a:t>
            </a:r>
            <a:r>
              <a:rPr lang="de-DE" altLang="en-US" sz="1800" dirty="0" err="1"/>
              <a:t>terms</a:t>
            </a:r>
            <a:r>
              <a:rPr lang="de-DE" altLang="en-US" sz="1800" dirty="0"/>
              <a:t> </a:t>
            </a:r>
            <a:r>
              <a:rPr lang="de-DE" altLang="en-US" sz="1800" dirty="0" err="1">
                <a:solidFill>
                  <a:srgbClr val="009CD1"/>
                </a:solidFill>
              </a:rPr>
              <a:t>t</a:t>
            </a:r>
            <a:r>
              <a:rPr lang="de-DE" altLang="en-US" sz="1800" baseline="-25000" dirty="0" err="1">
                <a:solidFill>
                  <a:srgbClr val="009CD1"/>
                </a:solidFill>
              </a:rPr>
              <a:t>i</a:t>
            </a:r>
            <a:r>
              <a:rPr lang="de-DE" altLang="en-US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altLang="en-US" sz="1800" dirty="0"/>
              <a:t>in </a:t>
            </a:r>
            <a:r>
              <a:rPr lang="de-DE" altLang="en-US" sz="1800" dirty="0" err="1"/>
              <a:t>document</a:t>
            </a:r>
            <a:r>
              <a:rPr lang="de-DE" altLang="en-US" sz="1800" dirty="0"/>
              <a:t> </a:t>
            </a:r>
            <a:r>
              <a:rPr lang="de-DE" altLang="en-US" sz="1800" dirty="0" err="1">
                <a:solidFill>
                  <a:srgbClr val="009CD1"/>
                </a:solidFill>
              </a:rPr>
              <a:t>d</a:t>
            </a:r>
            <a:r>
              <a:rPr lang="de-DE" altLang="en-US" sz="1800" baseline="-25000" dirty="0" err="1">
                <a:solidFill>
                  <a:srgbClr val="009CD1"/>
                </a:solidFill>
              </a:rPr>
              <a:t>j</a:t>
            </a:r>
            <a:endParaRPr lang="de-DE" altLang="en-US" sz="1800" dirty="0">
              <a:solidFill>
                <a:srgbClr val="009CD1"/>
              </a:solidFill>
            </a:endParaRPr>
          </a:p>
          <a:p>
            <a:pPr marL="352425" indent="-352425">
              <a:lnSpc>
                <a:spcPct val="90000"/>
              </a:lnSpc>
            </a:pPr>
            <a:endParaRPr lang="de-DE" altLang="en-US" sz="1800" dirty="0"/>
          </a:p>
          <a:p>
            <a:pPr marL="352425" indent="-352425">
              <a:lnSpc>
                <a:spcPct val="90000"/>
              </a:lnSpc>
              <a:buNone/>
            </a:pPr>
            <a:endParaRPr lang="de-DE" altLang="en-US" sz="1800" dirty="0"/>
          </a:p>
          <a:p>
            <a:pPr marL="352425" indent="-352425">
              <a:lnSpc>
                <a:spcPct val="90000"/>
              </a:lnSpc>
              <a:buNone/>
            </a:pPr>
            <a:r>
              <a:rPr lang="de-DE" altLang="en-US" sz="1800" dirty="0" err="1">
                <a:solidFill>
                  <a:srgbClr val="009CD1"/>
                </a:solidFill>
              </a:rPr>
              <a:t>n</a:t>
            </a:r>
            <a:r>
              <a:rPr lang="de-DE" altLang="en-US" sz="1800" baseline="-25000" dirty="0" err="1">
                <a:solidFill>
                  <a:srgbClr val="009CD1"/>
                </a:solidFill>
              </a:rPr>
              <a:t>i</a:t>
            </a:r>
            <a:r>
              <a:rPr lang="de-DE" altLang="en-US" sz="1800" dirty="0"/>
              <a:t> = </a:t>
            </a:r>
            <a:r>
              <a:rPr lang="de-DE" altLang="en-US" sz="1800" dirty="0" err="1"/>
              <a:t>Number</a:t>
            </a:r>
            <a:r>
              <a:rPr lang="de-DE" altLang="en-US" sz="1800" dirty="0"/>
              <a:t> </a:t>
            </a:r>
            <a:r>
              <a:rPr lang="de-DE" altLang="en-US" sz="1800" dirty="0" err="1"/>
              <a:t>of</a:t>
            </a:r>
            <a:r>
              <a:rPr lang="de-DE" altLang="en-US" sz="1800" dirty="0"/>
              <a:t> </a:t>
            </a:r>
            <a:r>
              <a:rPr lang="de-DE" altLang="en-US" sz="1800" dirty="0" err="1"/>
              <a:t>documents</a:t>
            </a:r>
            <a:r>
              <a:rPr lang="de-DE" altLang="en-US" sz="1800" dirty="0"/>
              <a:t> </a:t>
            </a:r>
            <a:r>
              <a:rPr lang="de-DE" altLang="en-US" sz="1800" dirty="0" err="1"/>
              <a:t>with</a:t>
            </a:r>
            <a:r>
              <a:rPr lang="de-DE" altLang="en-US" sz="1800" dirty="0"/>
              <a:t> </a:t>
            </a:r>
            <a:r>
              <a:rPr lang="de-DE" altLang="en-US" sz="1800" dirty="0" err="1"/>
              <a:t>term</a:t>
            </a:r>
            <a:r>
              <a:rPr lang="de-DE" altLang="en-US" sz="1800" dirty="0"/>
              <a:t> </a:t>
            </a:r>
            <a:r>
              <a:rPr lang="de-DE" altLang="en-US" sz="1800" dirty="0">
                <a:solidFill>
                  <a:srgbClr val="009CD1"/>
                </a:solidFill>
              </a:rPr>
              <a:t>i</a:t>
            </a:r>
          </a:p>
          <a:p>
            <a:pPr marL="352425" indent="-352425">
              <a:lnSpc>
                <a:spcPct val="90000"/>
              </a:lnSpc>
              <a:buNone/>
            </a:pPr>
            <a:r>
              <a:rPr lang="de-DE" altLang="en-US" sz="1800" dirty="0">
                <a:solidFill>
                  <a:srgbClr val="009CD1"/>
                </a:solidFill>
              </a:rPr>
              <a:t>N</a:t>
            </a:r>
            <a:r>
              <a:rPr lang="de-DE" altLang="en-US" sz="1800" dirty="0"/>
              <a:t> = Total </a:t>
            </a:r>
            <a:r>
              <a:rPr lang="de-DE" altLang="en-US" sz="1800" dirty="0" err="1"/>
              <a:t>number</a:t>
            </a:r>
            <a:r>
              <a:rPr lang="de-DE" altLang="en-US" sz="1800" dirty="0"/>
              <a:t> </a:t>
            </a:r>
            <a:r>
              <a:rPr lang="de-DE" altLang="en-US" sz="1800" dirty="0" err="1"/>
              <a:t>of</a:t>
            </a:r>
            <a:r>
              <a:rPr lang="de-DE" altLang="en-US" sz="1800" dirty="0"/>
              <a:t> </a:t>
            </a:r>
            <a:r>
              <a:rPr lang="de-DE" altLang="en-US" sz="1800" dirty="0" err="1"/>
              <a:t>documents</a:t>
            </a:r>
            <a:endParaRPr lang="de-DE" altLang="en-US" sz="1800" dirty="0"/>
          </a:p>
          <a:p>
            <a:pPr marL="352425" indent="-352425">
              <a:lnSpc>
                <a:spcPct val="90000"/>
              </a:lnSpc>
              <a:buNone/>
            </a:pPr>
            <a:endParaRPr lang="de-DE" altLang="en-US" sz="1800" dirty="0"/>
          </a:p>
          <a:p>
            <a:pPr marL="352425" indent="-352425">
              <a:lnSpc>
                <a:spcPct val="90000"/>
              </a:lnSpc>
              <a:buNone/>
            </a:pPr>
            <a:endParaRPr lang="de-DE" altLang="en-US" sz="1800" dirty="0"/>
          </a:p>
          <a:p>
            <a:pPr marL="352425" indent="-352425">
              <a:lnSpc>
                <a:spcPct val="90000"/>
              </a:lnSpc>
              <a:buNone/>
            </a:pPr>
            <a:r>
              <a:rPr lang="de-DE" altLang="en-US" sz="1800" dirty="0"/>
              <a:t>TF.IDF </a:t>
            </a:r>
            <a:r>
              <a:rPr lang="de-DE" altLang="en-US" sz="1800" dirty="0" err="1"/>
              <a:t>measure</a:t>
            </a:r>
            <a:r>
              <a:rPr lang="de-DE" altLang="en-US" sz="1800" dirty="0"/>
              <a:t> </a:t>
            </a:r>
            <a:br>
              <a:rPr lang="de-DE" altLang="en-US" sz="1800" dirty="0"/>
            </a:br>
            <a:r>
              <a:rPr lang="de-DE" altLang="en-US" sz="1800" i="1" dirty="0" err="1">
                <a:solidFill>
                  <a:srgbClr val="0305FF"/>
                </a:solidFill>
              </a:rPr>
              <a:t>w</a:t>
            </a:r>
            <a:r>
              <a:rPr lang="de-DE" altLang="en-US" sz="1800" i="1" baseline="-25000" dirty="0" err="1">
                <a:solidFill>
                  <a:srgbClr val="0305FF"/>
                </a:solidFill>
              </a:rPr>
              <a:t>ij</a:t>
            </a:r>
            <a:r>
              <a:rPr lang="de-DE" altLang="en-US" sz="1800" i="1" dirty="0">
                <a:solidFill>
                  <a:srgbClr val="0305FF"/>
                </a:solidFill>
              </a:rPr>
              <a:t> = </a:t>
            </a:r>
            <a:r>
              <a:rPr lang="de-DE" altLang="en-US" sz="1800" i="1" dirty="0" err="1">
                <a:solidFill>
                  <a:srgbClr val="0305FF"/>
                </a:solidFill>
              </a:rPr>
              <a:t>TF</a:t>
            </a:r>
            <a:r>
              <a:rPr lang="de-DE" altLang="en-US" sz="1800" i="1" baseline="-25000" dirty="0" err="1">
                <a:solidFill>
                  <a:srgbClr val="0305FF"/>
                </a:solidFill>
              </a:rPr>
              <a:t>ij</a:t>
            </a:r>
            <a:r>
              <a:rPr lang="de-DE" altLang="en-US" sz="1800" i="1" baseline="-25000" dirty="0">
                <a:solidFill>
                  <a:srgbClr val="0305FF"/>
                </a:solidFill>
              </a:rPr>
              <a:t> </a:t>
            </a:r>
            <a:r>
              <a:rPr lang="de-DE" altLang="en-US" sz="1800" i="1" dirty="0">
                <a:solidFill>
                  <a:srgbClr val="0305FF"/>
                </a:solidFill>
                <a:latin typeface="cmsy10" charset="0"/>
              </a:rPr>
              <a:t>⋅</a:t>
            </a:r>
            <a:r>
              <a:rPr lang="de-DE" altLang="en-US" sz="1800" i="1" dirty="0">
                <a:solidFill>
                  <a:srgbClr val="0305FF"/>
                </a:solidFill>
              </a:rPr>
              <a:t> </a:t>
            </a:r>
            <a:r>
              <a:rPr lang="de-DE" altLang="en-US" sz="1800" i="1" dirty="0" err="1">
                <a:solidFill>
                  <a:srgbClr val="0305FF"/>
                </a:solidFill>
              </a:rPr>
              <a:t>IDF</a:t>
            </a:r>
            <a:r>
              <a:rPr lang="de-DE" altLang="en-US" sz="1800" i="1" baseline="-25000" dirty="0" err="1">
                <a:solidFill>
                  <a:srgbClr val="0305FF"/>
                </a:solidFill>
              </a:rPr>
              <a:t>i</a:t>
            </a:r>
            <a:endParaRPr lang="de-DE" altLang="en-US" sz="1800" i="1" dirty="0">
              <a:solidFill>
                <a:srgbClr val="0305FF"/>
              </a:solidFill>
            </a:endParaRPr>
          </a:p>
          <a:p>
            <a:pPr marL="352425" indent="-352425">
              <a:lnSpc>
                <a:spcPct val="90000"/>
              </a:lnSpc>
              <a:buNone/>
            </a:pPr>
            <a:endParaRPr lang="de-DE" altLang="en-US" sz="1800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C64843A-DF78-4EA2-82FF-662F55889BE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>
              <a:defRPr/>
            </a:pPr>
            <a:r>
              <a:rPr lang="en-DE"/>
              <a:t>SoSe2024</a:t>
            </a:r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7FDCBEB-BDAE-40FA-9018-433DC5A8E5C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49A56CD-C06B-49A1-9973-512D1E076C5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19</a:t>
            </a:fld>
            <a:endParaRPr lang="de-DE"/>
          </a:p>
        </p:txBody>
      </p:sp>
      <p:pic>
        <p:nvPicPr>
          <p:cNvPr id="358405" name="Picture 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957" y="3455498"/>
            <a:ext cx="1066335" cy="261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4074D24-02CB-0C4F-8D5A-C0126B030650}"/>
              </a:ext>
            </a:extLst>
          </p:cNvPr>
          <p:cNvSpPr txBox="1"/>
          <p:nvPr/>
        </p:nvSpPr>
        <p:spPr>
          <a:xfrm>
            <a:off x="5868144" y="195948"/>
            <a:ext cx="1992853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sz="825" dirty="0">
                <a:solidFill>
                  <a:srgbClr val="0305FF"/>
                </a:solidFill>
              </a:rPr>
              <a:t>Introduction to Web and Data Science</a:t>
            </a:r>
            <a:br>
              <a:rPr lang="en-DE" sz="825" dirty="0">
                <a:solidFill>
                  <a:srgbClr val="0305FF"/>
                </a:solidFill>
              </a:rPr>
            </a:br>
            <a:r>
              <a:rPr lang="en-DE" sz="825" dirty="0">
                <a:solidFill>
                  <a:srgbClr val="0305FF"/>
                </a:solidFill>
              </a:rPr>
              <a:t>Non-standard Databases and Data Mining</a:t>
            </a:r>
          </a:p>
        </p:txBody>
      </p:sp>
      <p:graphicFrame>
        <p:nvGraphicFramePr>
          <p:cNvPr id="9" name="Object 2">
            <a:extLst>
              <a:ext uri="{FF2B5EF4-FFF2-40B4-BE49-F238E27FC236}">
                <a16:creationId xmlns:a16="http://schemas.microsoft.com/office/drawing/2014/main" id="{DEB1AE03-97FB-8F45-91C0-701D1DB0CB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032033"/>
              </p:ext>
            </p:extLst>
          </p:nvPr>
        </p:nvGraphicFramePr>
        <p:xfrm>
          <a:off x="3989231" y="3133633"/>
          <a:ext cx="5154769" cy="1579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Worksheet" r:id="rId6" imgW="9982052" imgH="3067181" progId="Excel.Sheet.8">
                  <p:embed/>
                </p:oleObj>
              </mc:Choice>
              <mc:Fallback>
                <p:oleObj name="Worksheet" r:id="rId6" imgW="9982052" imgH="3067181" progId="Excel.Sheet.8">
                  <p:embed/>
                  <p:pic>
                    <p:nvPicPr>
                      <p:cNvPr id="9" name="Object 2">
                        <a:extLst>
                          <a:ext uri="{FF2B5EF4-FFF2-40B4-BE49-F238E27FC236}">
                            <a16:creationId xmlns:a16="http://schemas.microsoft.com/office/drawing/2014/main" id="{DEB1AE03-97FB-8F45-91C0-701D1DB0CBF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9231" y="3133633"/>
                        <a:ext cx="5154769" cy="15799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800947B9-CF29-A249-AB62-43629B1FFDF2}"/>
              </a:ext>
            </a:extLst>
          </p:cNvPr>
          <p:cNvSpPr txBox="1"/>
          <p:nvPr/>
        </p:nvSpPr>
        <p:spPr>
          <a:xfrm>
            <a:off x="629086" y="2189307"/>
            <a:ext cx="323999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DE" sz="15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ij</a:t>
            </a:r>
            <a:r>
              <a:rPr lang="en-DE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c</a:t>
            </a:r>
            <a:r>
              <a:rPr lang="en-DE" sz="15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ij</a:t>
            </a:r>
            <a:r>
              <a:rPr lang="en-DE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number of terms overall in d</a:t>
            </a:r>
            <a:r>
              <a:rPr lang="en-DE" sz="15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062079F9-C0B4-4271-A7BF-89FFFB562E74}"/>
              </a:ext>
            </a:extLst>
          </p:cNvPr>
          <p:cNvSpPr/>
          <p:nvPr/>
        </p:nvSpPr>
        <p:spPr>
          <a:xfrm>
            <a:off x="5519717" y="1878608"/>
            <a:ext cx="3429000" cy="5770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de-DE" sz="1050" dirty="0">
                <a:solidFill>
                  <a:srgbClr val="0000FF"/>
                </a:solidFill>
              </a:rPr>
              <a:t>K. </a:t>
            </a:r>
            <a:r>
              <a:rPr lang="de-DE" sz="1050" dirty="0" err="1">
                <a:solidFill>
                  <a:srgbClr val="0000FF"/>
                </a:solidFill>
              </a:rPr>
              <a:t>Spärck</a:t>
            </a:r>
            <a:r>
              <a:rPr lang="de-DE" sz="1050" dirty="0">
                <a:solidFill>
                  <a:srgbClr val="0000FF"/>
                </a:solidFill>
              </a:rPr>
              <a:t> Jones. A Statistical Interpretation of Term </a:t>
            </a:r>
            <a:r>
              <a:rPr lang="de-DE" sz="1050" dirty="0" err="1">
                <a:solidFill>
                  <a:srgbClr val="0000FF"/>
                </a:solidFill>
              </a:rPr>
              <a:t>Specificity</a:t>
            </a:r>
            <a:r>
              <a:rPr lang="de-DE" sz="1050" dirty="0">
                <a:solidFill>
                  <a:srgbClr val="0000FF"/>
                </a:solidFill>
              </a:rPr>
              <a:t> </a:t>
            </a:r>
            <a:r>
              <a:rPr lang="de-DE" sz="1050" dirty="0" err="1">
                <a:solidFill>
                  <a:srgbClr val="0000FF"/>
                </a:solidFill>
              </a:rPr>
              <a:t>and</a:t>
            </a:r>
            <a:r>
              <a:rPr lang="de-DE" sz="1050" dirty="0">
                <a:solidFill>
                  <a:srgbClr val="0000FF"/>
                </a:solidFill>
              </a:rPr>
              <a:t> </a:t>
            </a:r>
            <a:r>
              <a:rPr lang="de-DE" sz="1050" dirty="0" err="1">
                <a:solidFill>
                  <a:srgbClr val="0000FF"/>
                </a:solidFill>
              </a:rPr>
              <a:t>Its</a:t>
            </a:r>
            <a:r>
              <a:rPr lang="de-DE" sz="1050" dirty="0">
                <a:solidFill>
                  <a:srgbClr val="0000FF"/>
                </a:solidFill>
              </a:rPr>
              <a:t> </a:t>
            </a:r>
            <a:r>
              <a:rPr lang="de-DE" sz="1050" dirty="0" err="1">
                <a:solidFill>
                  <a:srgbClr val="0000FF"/>
                </a:solidFill>
              </a:rPr>
              <a:t>Application</a:t>
            </a:r>
            <a:r>
              <a:rPr lang="de-DE" sz="1050" dirty="0">
                <a:solidFill>
                  <a:srgbClr val="0000FF"/>
                </a:solidFill>
              </a:rPr>
              <a:t> in </a:t>
            </a:r>
            <a:r>
              <a:rPr lang="de-DE" sz="1050" dirty="0" err="1">
                <a:solidFill>
                  <a:srgbClr val="0000FF"/>
                </a:solidFill>
              </a:rPr>
              <a:t>Retrieval</a:t>
            </a:r>
            <a:r>
              <a:rPr lang="de-DE" sz="1050" dirty="0">
                <a:solidFill>
                  <a:srgbClr val="0000FF"/>
                </a:solidFill>
              </a:rPr>
              <a:t>. Journal of </a:t>
            </a:r>
            <a:r>
              <a:rPr lang="de-DE" sz="1050" dirty="0" err="1">
                <a:solidFill>
                  <a:srgbClr val="0000FF"/>
                </a:solidFill>
              </a:rPr>
              <a:t>Documentation</a:t>
            </a:r>
            <a:r>
              <a:rPr lang="de-DE" sz="1050" dirty="0">
                <a:solidFill>
                  <a:srgbClr val="0000FF"/>
                </a:solidFill>
              </a:rPr>
              <a:t> 28: 11–21, </a:t>
            </a:r>
            <a:r>
              <a:rPr lang="de-DE" sz="1050" b="1" dirty="0">
                <a:solidFill>
                  <a:srgbClr val="FF0000"/>
                </a:solidFill>
              </a:rPr>
              <a:t>1972</a:t>
            </a:r>
          </a:p>
        </p:txBody>
      </p:sp>
      <p:sp>
        <p:nvSpPr>
          <p:cNvPr id="12" name="Rechteck 2">
            <a:extLst>
              <a:ext uri="{FF2B5EF4-FFF2-40B4-BE49-F238E27FC236}">
                <a16:creationId xmlns:a16="http://schemas.microsoft.com/office/drawing/2014/main" id="{60DA1BFF-91BC-4FB6-850B-E1F1C3551DAE}"/>
              </a:ext>
            </a:extLst>
          </p:cNvPr>
          <p:cNvSpPr/>
          <p:nvPr/>
        </p:nvSpPr>
        <p:spPr>
          <a:xfrm>
            <a:off x="5519717" y="2469451"/>
            <a:ext cx="3429000" cy="3831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eaLnBrk="1" hangingPunct="1">
              <a:lnSpc>
                <a:spcPct val="90000"/>
              </a:lnSpc>
            </a:pPr>
            <a:r>
              <a:rPr lang="en-US" sz="1050" dirty="0"/>
              <a:t>see </a:t>
            </a:r>
            <a:r>
              <a:rPr lang="en-US" sz="1050" dirty="0">
                <a:solidFill>
                  <a:srgbClr val="0305FF"/>
                </a:solidFill>
              </a:rPr>
              <a:t>Kishore </a:t>
            </a:r>
            <a:r>
              <a:rPr lang="en-US" sz="1050" dirty="0" err="1">
                <a:solidFill>
                  <a:srgbClr val="0305FF"/>
                </a:solidFill>
              </a:rPr>
              <a:t>Papineni</a:t>
            </a:r>
            <a:r>
              <a:rPr lang="en-US" sz="1050" dirty="0">
                <a:solidFill>
                  <a:srgbClr val="0305FF"/>
                </a:solidFill>
              </a:rPr>
              <a:t>, NAACL 2, </a:t>
            </a:r>
            <a:r>
              <a:rPr lang="en-US" sz="1050" b="1" dirty="0">
                <a:solidFill>
                  <a:srgbClr val="FF0000"/>
                </a:solidFill>
              </a:rPr>
              <a:t>2002</a:t>
            </a:r>
            <a:r>
              <a:rPr lang="en-US" sz="1050" dirty="0">
                <a:solidFill>
                  <a:srgbClr val="0305FF"/>
                </a:solidFill>
              </a:rPr>
              <a:t> </a:t>
            </a:r>
            <a:br>
              <a:rPr lang="en-US" sz="1050" dirty="0"/>
            </a:br>
            <a:r>
              <a:rPr lang="en-US" sz="1050" dirty="0"/>
              <a:t>for theoretical justification</a:t>
            </a:r>
          </a:p>
        </p:txBody>
      </p:sp>
    </p:spTree>
    <p:extLst>
      <p:ext uri="{BB962C8B-B14F-4D97-AF65-F5344CB8AC3E}">
        <p14:creationId xmlns:p14="http://schemas.microsoft.com/office/powerpoint/2010/main" val="3434756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B490CA1-F6B9-4320-858C-976581DC23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Agents for Information Retrieval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945415-E253-47FF-9C57-6C0414CB5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645262" cy="288032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Acknowledgement:</a:t>
            </a:r>
            <a:br>
              <a:rPr lang="en-US" dirty="0"/>
            </a:br>
            <a:r>
              <a:rPr lang="en-US" dirty="0"/>
              <a:t>Presentations are taken from various lectures on the following book:</a:t>
            </a:r>
          </a:p>
        </p:txBody>
      </p:sp>
      <p:pic>
        <p:nvPicPr>
          <p:cNvPr id="9" name="Content Placeholder 2">
            <a:extLst>
              <a:ext uri="{FF2B5EF4-FFF2-40B4-BE49-F238E27FC236}">
                <a16:creationId xmlns:a16="http://schemas.microsoft.com/office/drawing/2014/main" id="{D1C3882C-23EB-4E89-985C-3AB2DC600E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419622"/>
            <a:ext cx="1931884" cy="295250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isometricOffAxis2Left"/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" name="Bild 5" descr="treclogo-c.gif">
            <a:extLst>
              <a:ext uri="{FF2B5EF4-FFF2-40B4-BE49-F238E27FC236}">
                <a16:creationId xmlns:a16="http://schemas.microsoft.com/office/drawing/2014/main" id="{05E556D4-D3DE-4949-6CA8-AD665D5492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935843"/>
            <a:ext cx="3888432" cy="217792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7629346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+mn-lt"/>
                <a:ea typeface="ＭＳ Ｐゴシック" charset="0"/>
              </a:rPr>
              <a:t>Embedding Data into Vector Spaces</a:t>
            </a:r>
            <a:endParaRPr lang="en-US" dirty="0">
              <a:latin typeface="+mn-lt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FFC0AF-38E0-F34E-A4C4-1204BE8E50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Terms as axes </a:t>
            </a:r>
            <a:r>
              <a:rPr lang="en-US" sz="1600" dirty="0"/>
              <a:t>(20000+ dimensions, even with word stems)</a:t>
            </a:r>
          </a:p>
          <a:p>
            <a:r>
              <a:rPr lang="en-US" dirty="0"/>
              <a:t>Manually defined embedding</a:t>
            </a:r>
          </a:p>
          <a:p>
            <a:r>
              <a:rPr lang="en-US" dirty="0"/>
              <a:t>Later shown</a:t>
            </a:r>
            <a:br>
              <a:rPr lang="en-US" dirty="0"/>
            </a:br>
            <a:r>
              <a:rPr lang="en-US" dirty="0"/>
              <a:t>to be optimal</a:t>
            </a:r>
            <a:br>
              <a:rPr lang="en-US" dirty="0"/>
            </a:br>
            <a:r>
              <a:rPr lang="en-US" dirty="0"/>
              <a:t>in a certain </a:t>
            </a:r>
            <a:br>
              <a:rPr lang="en-US" dirty="0"/>
            </a:br>
            <a:r>
              <a:rPr lang="en-US" dirty="0"/>
              <a:t>sense</a:t>
            </a:r>
            <a:endParaRPr lang="de-DE" dirty="0"/>
          </a:p>
        </p:txBody>
      </p:sp>
      <p:sp>
        <p:nvSpPr>
          <p:cNvPr id="8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20</a:t>
            </a:fld>
            <a:endParaRPr lang="de-DE"/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5124677"/>
              </p:ext>
            </p:extLst>
          </p:nvPr>
        </p:nvGraphicFramePr>
        <p:xfrm>
          <a:off x="2270521" y="2864428"/>
          <a:ext cx="5757863" cy="1844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Arbeitsblatt" r:id="rId3" imgW="9525305" imgH="3057754" progId="Excel.Sheet.8">
                  <p:embed/>
                </p:oleObj>
              </mc:Choice>
              <mc:Fallback>
                <p:oleObj name="Arbeitsblatt" r:id="rId3" imgW="9525305" imgH="3057754" progId="Excel.Sheet.8">
                  <p:embed/>
                  <p:pic>
                    <p:nvPicPr>
                      <p:cNvPr id="5939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0521" y="2864428"/>
                        <a:ext cx="5757863" cy="18442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3550641" y="3072765"/>
            <a:ext cx="342900" cy="300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en-US" sz="1350"/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4481386" y="2337724"/>
            <a:ext cx="2248116" cy="338554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 i="0" dirty="0">
                <a:solidFill>
                  <a:schemeClr val="bg1"/>
                </a:solidFill>
                <a:latin typeface="+mn-lt"/>
              </a:rPr>
              <a:t>NB: measures can be &gt;1!</a:t>
            </a:r>
          </a:p>
        </p:txBody>
      </p:sp>
      <p:cxnSp>
        <p:nvCxnSpPr>
          <p:cNvPr id="59399" name="AutoShape 7"/>
          <p:cNvCxnSpPr>
            <a:cxnSpLocks noChangeShapeType="1"/>
            <a:stCxn id="59398" idx="1"/>
            <a:endCxn id="59397" idx="3"/>
          </p:cNvCxnSpPr>
          <p:nvPr/>
        </p:nvCxnSpPr>
        <p:spPr bwMode="auto">
          <a:xfrm flipH="1">
            <a:off x="3893541" y="2507001"/>
            <a:ext cx="587845" cy="715805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" name="Cloud Callout 1">
            <a:extLst>
              <a:ext uri="{FF2B5EF4-FFF2-40B4-BE49-F238E27FC236}">
                <a16:creationId xmlns:a16="http://schemas.microsoft.com/office/drawing/2014/main" id="{E756E0D9-E5DE-13A6-F508-C0EE5236911D}"/>
              </a:ext>
            </a:extLst>
          </p:cNvPr>
          <p:cNvSpPr/>
          <p:nvPr/>
        </p:nvSpPr>
        <p:spPr>
          <a:xfrm>
            <a:off x="5740815" y="855956"/>
            <a:ext cx="2592288" cy="1134126"/>
          </a:xfrm>
          <a:prstGeom prst="cloudCallout">
            <a:avLst>
              <a:gd name="adj1" fmla="val -65033"/>
              <a:gd name="adj2" fmla="val 793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>
                <a:solidFill>
                  <a:schemeClr val="bg1"/>
                </a:solidFill>
              </a:rPr>
              <a:t>Documents are vectors (or points)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21F5174-6824-4F77-B5C4-5FC148EA7E1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44D8461-3DF7-48B2-B9BE-2F4147003D8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6" name="Rechteck 2">
            <a:extLst>
              <a:ext uri="{FF2B5EF4-FFF2-40B4-BE49-F238E27FC236}">
                <a16:creationId xmlns:a16="http://schemas.microsoft.com/office/drawing/2014/main" id="{E7F72614-1E80-02EB-22BA-382C4E5E3C37}"/>
              </a:ext>
            </a:extLst>
          </p:cNvPr>
          <p:cNvSpPr/>
          <p:nvPr/>
        </p:nvSpPr>
        <p:spPr>
          <a:xfrm>
            <a:off x="217791" y="4116969"/>
            <a:ext cx="2248117" cy="528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1050" dirty="0"/>
              <a:t>see </a:t>
            </a:r>
            <a:br>
              <a:rPr lang="en-US" sz="1050" dirty="0"/>
            </a:br>
            <a:r>
              <a:rPr lang="en-US" sz="1050" dirty="0">
                <a:solidFill>
                  <a:srgbClr val="0305FF"/>
                </a:solidFill>
              </a:rPr>
              <a:t>Kishore </a:t>
            </a:r>
            <a:r>
              <a:rPr lang="en-US" sz="1050" dirty="0" err="1">
                <a:solidFill>
                  <a:srgbClr val="0305FF"/>
                </a:solidFill>
              </a:rPr>
              <a:t>Papineni</a:t>
            </a:r>
            <a:r>
              <a:rPr lang="en-US" sz="1050" dirty="0">
                <a:solidFill>
                  <a:srgbClr val="0305FF"/>
                </a:solidFill>
              </a:rPr>
              <a:t>, NAACL 2, </a:t>
            </a:r>
            <a:r>
              <a:rPr lang="en-US" sz="1050" b="1" dirty="0">
                <a:solidFill>
                  <a:srgbClr val="FF0000"/>
                </a:solidFill>
              </a:rPr>
              <a:t>2002</a:t>
            </a:r>
            <a:r>
              <a:rPr lang="en-US" sz="1050" dirty="0">
                <a:solidFill>
                  <a:srgbClr val="0305FF"/>
                </a:solidFill>
              </a:rPr>
              <a:t> </a:t>
            </a:r>
            <a:br>
              <a:rPr lang="en-US" sz="1050" dirty="0"/>
            </a:br>
            <a:r>
              <a:rPr lang="en-US" sz="1050" dirty="0"/>
              <a:t>for theoretical justification</a:t>
            </a:r>
          </a:p>
        </p:txBody>
      </p:sp>
    </p:spTree>
    <p:extLst>
      <p:ext uri="{BB962C8B-B14F-4D97-AF65-F5344CB8AC3E}">
        <p14:creationId xmlns:p14="http://schemas.microsoft.com/office/powerpoint/2010/main" val="33047436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>
                <a:latin typeface="+mn-lt"/>
                <a:ea typeface="宋体" charset="0"/>
                <a:cs typeface="宋体" charset="0"/>
              </a:rPr>
              <a:t>Distance dissimilarity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2A46A5E-D0DF-45B2-98D1-E1AD997B70A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14311" y="1942785"/>
            <a:ext cx="8534151" cy="2716528"/>
          </a:xfrm>
        </p:spPr>
        <p:txBody>
          <a:bodyPr/>
          <a:lstStyle/>
          <a:p>
            <a:r>
              <a:rPr lang="en-US" dirty="0"/>
              <a:t>Embedding space</a:t>
            </a:r>
            <a:br>
              <a:rPr lang="en-US" dirty="0"/>
            </a:br>
            <a:r>
              <a:rPr lang="en-US" dirty="0"/>
              <a:t>operations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55" name="Text Box 3"/>
              <p:cNvSpPr txBox="1">
                <a:spLocks noChangeArrowheads="1"/>
              </p:cNvSpPr>
              <p:nvPr/>
            </p:nvSpPr>
            <p:spPr bwMode="auto">
              <a:xfrm>
                <a:off x="1385647" y="3216772"/>
                <a:ext cx="6930769" cy="14853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400" i="1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>
                  <a:defRPr sz="2400" i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>
                  <a:defRPr sz="2400" i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>
                  <a:defRPr sz="2400" i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>
                  <a:defRPr sz="2400" i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marL="285750" indent="-285750">
                  <a:buFont typeface="Wingdings" panose="05000000000000000000" pitchFamily="2" charset="2"/>
                  <a:buChar char="§"/>
                </a:pPr>
                <a:r>
                  <a:rPr lang="en-US" altLang="zh-CN" sz="1500" i="0" dirty="0">
                    <a:latin typeface="TheSans UHH" panose="020B0502050302020203" pitchFamily="34" charset="0"/>
                    <a:ea typeface="宋体" charset="0"/>
                    <a:cs typeface="宋体" charset="0"/>
                  </a:rPr>
                  <a:t>Idea: Points being close, docs being „</a:t>
                </a:r>
                <a:r>
                  <a:rPr lang="en-US" altLang="zh-CN" sz="1500" i="0" dirty="0">
                    <a:solidFill>
                      <a:srgbClr val="0305FF"/>
                    </a:solidFill>
                    <a:latin typeface="TheSans UHH" panose="020B0502050302020203" pitchFamily="34" charset="0"/>
                    <a:ea typeface="宋体" charset="0"/>
                    <a:cs typeface="宋体" charset="0"/>
                  </a:rPr>
                  <a:t>similar</a:t>
                </a:r>
                <a:r>
                  <a:rPr lang="en-US" altLang="zh-CN" sz="1500" i="0" dirty="0">
                    <a:latin typeface="TheSans UHH" panose="020B0502050302020203" pitchFamily="34" charset="0"/>
                    <a:ea typeface="宋体" charset="0"/>
                    <a:cs typeface="宋体" charset="0"/>
                  </a:rPr>
                  <a:t>“, i.e., docs are about similar things</a:t>
                </a:r>
              </a:p>
              <a:p>
                <a:pPr marL="285750" indent="-285750">
                  <a:buFont typeface="Wingdings" panose="05000000000000000000" pitchFamily="2" charset="2"/>
                  <a:buChar char="§"/>
                </a:pPr>
                <a:r>
                  <a:rPr lang="en-US" altLang="zh-CN" sz="1500" i="0" dirty="0">
                    <a:solidFill>
                      <a:srgbClr val="0305FF"/>
                    </a:solidFill>
                    <a:latin typeface="TheSans UHH" panose="020B0502050302020203" pitchFamily="34" charset="0"/>
                    <a:ea typeface="宋体" charset="0"/>
                    <a:cs typeface="宋体" charset="0"/>
                  </a:rPr>
                  <a:t>Dissimilarity as Euclidean distance of the end points</a:t>
                </a:r>
              </a:p>
              <a:p>
                <a:pPr marL="285750" indent="-285750">
                  <a:buFont typeface="Wingdings" panose="05000000000000000000" pitchFamily="2" charset="2"/>
                  <a:buChar char="§"/>
                </a:pPr>
                <a:r>
                  <a:rPr lang="de-DE" sz="1600" dirty="0" err="1">
                    <a:latin typeface="TheSans UHH" panose="020B0502050302020203" pitchFamily="34" charset="0"/>
                    <a:cs typeface="Times New Roman" panose="02020603050405020304" pitchFamily="18" charset="0"/>
                  </a:rPr>
                  <a:t>dissim</a:t>
                </a:r>
                <a:r>
                  <a:rPr lang="de-DE" sz="1600" dirty="0">
                    <a:latin typeface="TheSans UHH" panose="020B0502050302020203" pitchFamily="34" charset="0"/>
                    <a:cs typeface="Times New Roman" panose="02020603050405020304" pitchFamily="18" charset="0"/>
                  </a:rPr>
                  <a:t>(</a:t>
                </a:r>
                <a:r>
                  <a:rPr lang="de-DE" sz="1600" dirty="0" err="1">
                    <a:latin typeface="TheSans UHH" panose="020B0502050302020203" pitchFamily="34" charset="0"/>
                    <a:cs typeface="Times New Roman" panose="02020603050405020304" pitchFamily="18" charset="0"/>
                  </a:rPr>
                  <a:t>d</a:t>
                </a:r>
                <a:r>
                  <a:rPr lang="de-DE" sz="1600" baseline="-25000" dirty="0" err="1">
                    <a:latin typeface="TheSans UHH" panose="020B0502050302020203" pitchFamily="34" charset="0"/>
                    <a:cs typeface="Times New Roman" panose="02020603050405020304" pitchFamily="18" charset="0"/>
                  </a:rPr>
                  <a:t>j</a:t>
                </a:r>
                <a:r>
                  <a:rPr lang="de-DE" sz="1600" dirty="0">
                    <a:latin typeface="TheSans UHH" panose="020B0502050302020203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de-DE" sz="1600" dirty="0" err="1">
                    <a:latin typeface="TheSans UHH" panose="020B0502050302020203" pitchFamily="34" charset="0"/>
                    <a:cs typeface="Times New Roman" panose="02020603050405020304" pitchFamily="18" charset="0"/>
                  </a:rPr>
                  <a:t>d</a:t>
                </a:r>
                <a:r>
                  <a:rPr lang="de-DE" sz="1600" baseline="-25000" dirty="0" err="1">
                    <a:latin typeface="TheSans UHH" panose="020B0502050302020203" pitchFamily="34" charset="0"/>
                    <a:cs typeface="Times New Roman" panose="02020603050405020304" pitchFamily="18" charset="0"/>
                  </a:rPr>
                  <a:t>k</a:t>
                </a:r>
                <a:r>
                  <a:rPr lang="de-DE" sz="1600" dirty="0">
                    <a:latin typeface="TheSans UHH" panose="020B0502050302020203" pitchFamily="34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1500" i="0" dirty="0">
                    <a:latin typeface="TheSans UHH" panose="020B0502050302020203" pitchFamily="34" charset="0"/>
                    <a:ea typeface="宋体" charset="0"/>
                    <a:cs typeface="宋体" charset="0"/>
                  </a:rPr>
                  <a:t>  =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1500" i="1" smtClean="0">
                            <a:latin typeface="Cambria Math" panose="02040503050406030204" pitchFamily="18" charset="0"/>
                            <a:ea typeface="宋体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500" i="1" smtClean="0">
                                <a:latin typeface="Cambria Math" panose="02040503050406030204" pitchFamily="18" charset="0"/>
                                <a:ea typeface="宋体" charset="0"/>
                              </a:rPr>
                            </m:ctrlPr>
                          </m:sSubPr>
                          <m:e>
                            <m:r>
                              <a:rPr lang="en-US" altLang="zh-CN" sz="1500" smtClean="0">
                                <a:latin typeface="Cambria Math" panose="02040503050406030204" pitchFamily="18" charset="0"/>
                                <a:ea typeface="宋体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altLang="zh-CN" sz="1500" smtClean="0">
                                <a:latin typeface="Cambria Math" panose="02040503050406030204" pitchFamily="18" charset="0"/>
                                <a:ea typeface="宋体" charset="0"/>
                              </a:rPr>
                              <m:t>𝑗</m:t>
                            </m:r>
                          </m:sub>
                        </m:sSub>
                        <m:r>
                          <a:rPr lang="en-US" altLang="zh-CN" sz="1500" smtClean="0">
                            <a:latin typeface="Cambria Math" panose="02040503050406030204" pitchFamily="18" charset="0"/>
                            <a:ea typeface="宋体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1500" i="1" smtClean="0">
                                <a:latin typeface="Cambria Math" panose="02040503050406030204" pitchFamily="18" charset="0"/>
                                <a:ea typeface="宋体" charset="0"/>
                              </a:rPr>
                            </m:ctrlPr>
                          </m:sSubPr>
                          <m:e>
                            <m:r>
                              <a:rPr lang="en-US" altLang="zh-CN" sz="1500" smtClean="0">
                                <a:latin typeface="Cambria Math" panose="02040503050406030204" pitchFamily="18" charset="0"/>
                                <a:ea typeface="宋体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altLang="zh-CN" sz="1500" smtClean="0">
                                <a:latin typeface="Cambria Math" panose="02040503050406030204" pitchFamily="18" charset="0"/>
                                <a:ea typeface="宋体" charset="0"/>
                              </a:rPr>
                              <m:t>𝑘</m:t>
                            </m:r>
                          </m:sub>
                        </m:sSub>
                      </m:e>
                    </m:d>
                    <m:r>
                      <a:rPr lang="en-US" altLang="zh-CN" sz="1500" smtClean="0">
                        <a:latin typeface="Cambria Math" panose="02040503050406030204" pitchFamily="18" charset="0"/>
                        <a:ea typeface="宋体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1500" i="1" smtClean="0">
                            <a:latin typeface="Cambria Math" panose="02040503050406030204" pitchFamily="18" charset="0"/>
                            <a:ea typeface="宋体" charset="0"/>
                          </a:rPr>
                        </m:ctrlPr>
                      </m:radPr>
                      <m:deg/>
                      <m:e>
                        <m:nary>
                          <m:naryPr>
                            <m:chr m:val="∑"/>
                            <m:ctrlPr>
                              <a:rPr lang="en-US" altLang="zh-CN" sz="1500" i="1" smtClean="0">
                                <a:latin typeface="Cambria Math" panose="02040503050406030204" pitchFamily="18" charset="0"/>
                                <a:ea typeface="宋体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altLang="zh-CN" sz="1500" smtClean="0">
                                <a:latin typeface="Cambria Math" panose="02040503050406030204" pitchFamily="18" charset="0"/>
                                <a:ea typeface="宋体" charset="0"/>
                              </a:rPr>
                              <m:t>𝑖</m:t>
                            </m:r>
                            <m:r>
                              <a:rPr lang="en-US" altLang="zh-CN" sz="1500" smtClean="0">
                                <a:latin typeface="Cambria Math" panose="02040503050406030204" pitchFamily="18" charset="0"/>
                                <a:ea typeface="宋体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zh-CN" sz="1500" smtClean="0">
                                <a:latin typeface="Cambria Math" panose="02040503050406030204" pitchFamily="18" charset="0"/>
                                <a:ea typeface="宋体" charset="0"/>
                              </a:rPr>
                              <m:t>𝑛</m:t>
                            </m:r>
                          </m:sup>
                          <m:e>
                            <m:sSup>
                              <m:sSupPr>
                                <m:ctrlPr>
                                  <a:rPr lang="en-US" altLang="zh-CN" sz="1500" i="1" smtClean="0">
                                    <a:latin typeface="Cambria Math" panose="02040503050406030204" pitchFamily="18" charset="0"/>
                                    <a:ea typeface="宋体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500" smtClean="0">
                                    <a:latin typeface="Cambria Math" panose="02040503050406030204" pitchFamily="18" charset="0"/>
                                    <a:ea typeface="宋体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altLang="zh-CN" sz="1500" i="1" smtClean="0">
                                        <a:latin typeface="Cambria Math" panose="02040503050406030204" pitchFamily="18" charset="0"/>
                                        <a:ea typeface="宋体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500" smtClean="0">
                                        <a:latin typeface="Cambria Math" panose="02040503050406030204" pitchFamily="18" charset="0"/>
                                        <a:ea typeface="宋体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altLang="zh-CN" sz="1500" smtClean="0">
                                        <a:latin typeface="Cambria Math" panose="02040503050406030204" pitchFamily="18" charset="0"/>
                                        <a:ea typeface="宋体" charset="0"/>
                                      </a:rPr>
                                      <m:t>𝑖</m:t>
                                    </m:r>
                                    <m:r>
                                      <a:rPr lang="en-US" altLang="zh-CN" sz="1500" smtClean="0">
                                        <a:latin typeface="Cambria Math" panose="02040503050406030204" pitchFamily="18" charset="0"/>
                                        <a:ea typeface="宋体" charset="0"/>
                                      </a:rPr>
                                      <m:t>,</m:t>
                                    </m:r>
                                    <m:r>
                                      <a:rPr lang="en-US" altLang="zh-CN" sz="1500" smtClean="0">
                                        <a:latin typeface="Cambria Math" panose="02040503050406030204" pitchFamily="18" charset="0"/>
                                        <a:ea typeface="宋体" charset="0"/>
                                      </a:rPr>
                                      <m:t>𝑗</m:t>
                                    </m:r>
                                  </m:sub>
                                </m:sSub>
                                <m:r>
                                  <a:rPr lang="en-US" altLang="zh-CN" sz="1500" smtClean="0">
                                    <a:latin typeface="Cambria Math" panose="02040503050406030204" pitchFamily="18" charset="0"/>
                                    <a:ea typeface="宋体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zh-CN" sz="1500" i="1" smtClean="0">
                                        <a:latin typeface="Cambria Math" panose="02040503050406030204" pitchFamily="18" charset="0"/>
                                        <a:ea typeface="宋体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500" smtClean="0">
                                        <a:latin typeface="Cambria Math" panose="02040503050406030204" pitchFamily="18" charset="0"/>
                                        <a:ea typeface="宋体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altLang="zh-CN" sz="1500" smtClean="0">
                                        <a:latin typeface="Cambria Math" panose="02040503050406030204" pitchFamily="18" charset="0"/>
                                        <a:ea typeface="宋体" charset="0"/>
                                      </a:rPr>
                                      <m:t>𝑖</m:t>
                                    </m:r>
                                    <m:r>
                                      <a:rPr lang="en-US" altLang="zh-CN" sz="1500" smtClean="0">
                                        <a:latin typeface="Cambria Math" panose="02040503050406030204" pitchFamily="18" charset="0"/>
                                        <a:ea typeface="宋体" charset="0"/>
                                      </a:rPr>
                                      <m:t>,</m:t>
                                    </m:r>
                                    <m:r>
                                      <a:rPr lang="en-US" altLang="zh-CN" sz="1500" smtClean="0">
                                        <a:latin typeface="Cambria Math" panose="02040503050406030204" pitchFamily="18" charset="0"/>
                                        <a:ea typeface="宋体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r>
                                  <a:rPr lang="en-US" altLang="zh-CN" sz="1500" smtClean="0">
                                    <a:latin typeface="Cambria Math" panose="02040503050406030204" pitchFamily="18" charset="0"/>
                                    <a:ea typeface="宋体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altLang="zh-CN" sz="1500" smtClean="0">
                                    <a:latin typeface="Cambria Math" panose="02040503050406030204" pitchFamily="18" charset="0"/>
                                    <a:ea typeface="宋体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nary>
                      </m:e>
                    </m:rad>
                  </m:oMath>
                </a14:m>
                <a:endParaRPr lang="en-US" altLang="zh-CN" sz="1500" i="0" dirty="0">
                  <a:latin typeface="TheSans UHH" panose="020B0502050302020203" pitchFamily="34" charset="0"/>
                  <a:ea typeface="宋体" charset="0"/>
                  <a:cs typeface="宋体" charset="0"/>
                </a:endParaRPr>
              </a:p>
              <a:p>
                <a:pPr marL="285750" indent="-285750">
                  <a:buFont typeface="Wingdings" panose="05000000000000000000" pitchFamily="2" charset="2"/>
                  <a:buChar char="§"/>
                </a:pPr>
                <a:r>
                  <a:rPr lang="en-US" altLang="zh-CN" sz="1500" i="0" dirty="0">
                    <a:latin typeface="TheSans UHH" panose="020B0502050302020203" pitchFamily="34" charset="0"/>
                    <a:ea typeface="宋体" charset="0"/>
                    <a:cs typeface="宋体" charset="0"/>
                  </a:rPr>
                  <a:t>The greater the distance, the more dissimilar</a:t>
                </a:r>
              </a:p>
              <a:p>
                <a:pPr marL="285750" indent="-285750">
                  <a:buFont typeface="Wingdings" panose="05000000000000000000" pitchFamily="2" charset="2"/>
                  <a:buChar char="§"/>
                </a:pPr>
                <a:r>
                  <a:rPr lang="en-US" altLang="zh-CN" sz="1500" i="0" dirty="0">
                    <a:latin typeface="TheSans UHH" panose="020B0502050302020203" pitchFamily="34" charset="0"/>
                    <a:ea typeface="宋体" charset="0"/>
                    <a:cs typeface="宋体" charset="0"/>
                  </a:rPr>
                  <a:t>Normalization of doc </a:t>
                </a:r>
                <a:r>
                  <a:rPr lang="en-US" altLang="zh-CN" sz="1500" i="0" dirty="0" err="1">
                    <a:latin typeface="TheSans UHH" panose="020B0502050302020203" pitchFamily="34" charset="0"/>
                    <a:ea typeface="宋体" charset="0"/>
                    <a:cs typeface="宋体" charset="0"/>
                  </a:rPr>
                  <a:t>vecs</a:t>
                </a:r>
                <a:r>
                  <a:rPr lang="en-US" altLang="zh-CN" sz="1500" i="0" dirty="0">
                    <a:latin typeface="TheSans UHH" panose="020B0502050302020203" pitchFamily="34" charset="0"/>
                    <a:ea typeface="宋体" charset="0"/>
                    <a:cs typeface="宋体" charset="0"/>
                  </a:rPr>
                  <a:t> necessary (length of vectors = 1)</a:t>
                </a:r>
              </a:p>
            </p:txBody>
          </p:sp>
        </mc:Choice>
        <mc:Fallback xmlns="">
          <p:sp>
            <p:nvSpPr>
              <p:cNvPr id="23555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85647" y="3216772"/>
                <a:ext cx="6930769" cy="1485343"/>
              </a:xfrm>
              <a:prstGeom prst="rect">
                <a:avLst/>
              </a:prstGeom>
              <a:blipFill>
                <a:blip r:embed="rId2"/>
                <a:stretch>
                  <a:fillRect l="-183" t="-847" b="-2542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>
            <a:extLst>
              <a:ext uri="{FF2B5EF4-FFF2-40B4-BE49-F238E27FC236}">
                <a16:creationId xmlns:a16="http://schemas.microsoft.com/office/drawing/2014/main" id="{CD1CABE5-1587-9A43-B2DD-6ED2DEB53AB0}"/>
              </a:ext>
            </a:extLst>
          </p:cNvPr>
          <p:cNvGrpSpPr/>
          <p:nvPr/>
        </p:nvGrpSpPr>
        <p:grpSpPr>
          <a:xfrm>
            <a:off x="3563888" y="1158596"/>
            <a:ext cx="2772612" cy="2060470"/>
            <a:chOff x="1596008" y="1332384"/>
            <a:chExt cx="4800600" cy="3567573"/>
          </a:xfrm>
        </p:grpSpPr>
        <p:cxnSp>
          <p:nvCxnSpPr>
            <p:cNvPr id="23556" name="AutoShape 4"/>
            <p:cNvCxnSpPr>
              <a:cxnSpLocks noChangeShapeType="1"/>
            </p:cNvCxnSpPr>
            <p:nvPr/>
          </p:nvCxnSpPr>
          <p:spPr bwMode="auto">
            <a:xfrm>
              <a:off x="3729608" y="3313584"/>
              <a:ext cx="266700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3557" name="AutoShape 5"/>
            <p:cNvCxnSpPr>
              <a:cxnSpLocks noChangeShapeType="1"/>
            </p:cNvCxnSpPr>
            <p:nvPr/>
          </p:nvCxnSpPr>
          <p:spPr bwMode="auto">
            <a:xfrm flipV="1">
              <a:off x="3729608" y="1408584"/>
              <a:ext cx="0" cy="19050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3558" name="AutoShape 6"/>
            <p:cNvCxnSpPr>
              <a:cxnSpLocks noChangeShapeType="1"/>
            </p:cNvCxnSpPr>
            <p:nvPr/>
          </p:nvCxnSpPr>
          <p:spPr bwMode="auto">
            <a:xfrm flipH="1">
              <a:off x="1977008" y="3313584"/>
              <a:ext cx="1752600" cy="10668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3559" name="AutoShape 7"/>
            <p:cNvCxnSpPr>
              <a:cxnSpLocks noChangeShapeType="1"/>
            </p:cNvCxnSpPr>
            <p:nvPr/>
          </p:nvCxnSpPr>
          <p:spPr bwMode="auto">
            <a:xfrm flipV="1">
              <a:off x="3729608" y="2627784"/>
              <a:ext cx="1905000" cy="68580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3560" name="AutoShape 8"/>
            <p:cNvCxnSpPr>
              <a:cxnSpLocks noChangeShapeType="1"/>
            </p:cNvCxnSpPr>
            <p:nvPr/>
          </p:nvCxnSpPr>
          <p:spPr bwMode="auto">
            <a:xfrm>
              <a:off x="3729608" y="3313584"/>
              <a:ext cx="1600200" cy="68580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3561" name="AutoShape 9"/>
            <p:cNvCxnSpPr>
              <a:cxnSpLocks noChangeShapeType="1"/>
            </p:cNvCxnSpPr>
            <p:nvPr/>
          </p:nvCxnSpPr>
          <p:spPr bwMode="auto">
            <a:xfrm flipV="1">
              <a:off x="3729608" y="1789584"/>
              <a:ext cx="914400" cy="152400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3562" name="AutoShape 10"/>
            <p:cNvCxnSpPr>
              <a:cxnSpLocks noChangeShapeType="1"/>
            </p:cNvCxnSpPr>
            <p:nvPr/>
          </p:nvCxnSpPr>
          <p:spPr bwMode="auto">
            <a:xfrm flipH="1">
              <a:off x="3196208" y="3313584"/>
              <a:ext cx="533400" cy="106680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3563" name="AutoShape 11"/>
            <p:cNvCxnSpPr>
              <a:cxnSpLocks noChangeShapeType="1"/>
            </p:cNvCxnSpPr>
            <p:nvPr/>
          </p:nvCxnSpPr>
          <p:spPr bwMode="auto">
            <a:xfrm flipH="1" flipV="1">
              <a:off x="2053208" y="2170584"/>
              <a:ext cx="1676400" cy="114300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23564" name="Text Box 12"/>
            <p:cNvSpPr txBox="1">
              <a:spLocks noChangeArrowheads="1"/>
            </p:cNvSpPr>
            <p:nvPr/>
          </p:nvSpPr>
          <p:spPr bwMode="auto">
            <a:xfrm>
              <a:off x="5847332" y="3275483"/>
              <a:ext cx="519573" cy="519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altLang="zh-CN" sz="1350" i="0">
                  <a:latin typeface="+mn-lt"/>
                  <a:ea typeface="宋体" charset="0"/>
                  <a:cs typeface="宋体" charset="0"/>
                </a:rPr>
                <a:t>t</a:t>
              </a:r>
              <a:r>
                <a:rPr lang="en-US" altLang="zh-CN" sz="1350" i="0" baseline="-25000">
                  <a:latin typeface="+mn-lt"/>
                  <a:ea typeface="宋体" charset="0"/>
                  <a:cs typeface="宋体" charset="0"/>
                </a:rPr>
                <a:t>1</a:t>
              </a:r>
            </a:p>
          </p:txBody>
        </p:sp>
        <p:sp>
          <p:nvSpPr>
            <p:cNvPr id="23565" name="Text Box 13"/>
            <p:cNvSpPr txBox="1">
              <a:spLocks noChangeArrowheads="1"/>
            </p:cNvSpPr>
            <p:nvPr/>
          </p:nvSpPr>
          <p:spPr bwMode="auto">
            <a:xfrm>
              <a:off x="4644007" y="1484783"/>
              <a:ext cx="914397" cy="519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altLang="zh-CN" sz="1350" i="0" dirty="0">
                  <a:latin typeface="+mn-lt"/>
                  <a:ea typeface="宋体" charset="0"/>
                  <a:cs typeface="宋体" charset="0"/>
                </a:rPr>
                <a:t>d</a:t>
              </a:r>
              <a:r>
                <a:rPr lang="en-US" altLang="zh-CN" sz="1350" i="0" baseline="-25000" dirty="0">
                  <a:latin typeface="+mn-lt"/>
                  <a:ea typeface="宋体" charset="0"/>
                  <a:cs typeface="宋体" charset="0"/>
                </a:rPr>
                <a:t>2</a:t>
              </a:r>
              <a:endParaRPr lang="en-US" altLang="zh-CN" sz="1350" i="0" dirty="0">
                <a:latin typeface="+mn-lt"/>
                <a:ea typeface="宋体" charset="0"/>
                <a:cs typeface="宋体" charset="0"/>
              </a:endParaRPr>
            </a:p>
          </p:txBody>
        </p:sp>
        <p:sp>
          <p:nvSpPr>
            <p:cNvPr id="23566" name="Text Box 14"/>
            <p:cNvSpPr txBox="1">
              <a:spLocks noChangeArrowheads="1"/>
            </p:cNvSpPr>
            <p:nvPr/>
          </p:nvSpPr>
          <p:spPr bwMode="auto">
            <a:xfrm>
              <a:off x="5558408" y="2399184"/>
              <a:ext cx="577860" cy="519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altLang="zh-CN" sz="1350" i="0">
                  <a:latin typeface="+mn-lt"/>
                  <a:ea typeface="宋体" charset="0"/>
                  <a:cs typeface="宋体" charset="0"/>
                </a:rPr>
                <a:t>d</a:t>
              </a:r>
              <a:r>
                <a:rPr lang="en-US" altLang="zh-CN" sz="1350" i="0" baseline="-25000">
                  <a:latin typeface="+mn-lt"/>
                  <a:ea typeface="宋体" charset="0"/>
                  <a:cs typeface="宋体" charset="0"/>
                </a:rPr>
                <a:t>1</a:t>
              </a:r>
              <a:endParaRPr lang="en-US" altLang="zh-CN" sz="1350" i="0">
                <a:latin typeface="+mn-lt"/>
                <a:ea typeface="宋体" charset="0"/>
                <a:cs typeface="宋体" charset="0"/>
              </a:endParaRPr>
            </a:p>
          </p:txBody>
        </p:sp>
        <p:sp>
          <p:nvSpPr>
            <p:cNvPr id="23567" name="Text Box 15"/>
            <p:cNvSpPr txBox="1">
              <a:spLocks noChangeArrowheads="1"/>
            </p:cNvSpPr>
            <p:nvPr/>
          </p:nvSpPr>
          <p:spPr bwMode="auto">
            <a:xfrm>
              <a:off x="1596008" y="2018183"/>
              <a:ext cx="577860" cy="519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altLang="zh-CN" sz="1350" i="0">
                  <a:latin typeface="+mn-lt"/>
                  <a:ea typeface="宋体" charset="0"/>
                  <a:cs typeface="宋体" charset="0"/>
                </a:rPr>
                <a:t>d</a:t>
              </a:r>
              <a:r>
                <a:rPr lang="en-US" altLang="zh-CN" sz="1350" i="0" baseline="-25000">
                  <a:latin typeface="+mn-lt"/>
                  <a:ea typeface="宋体" charset="0"/>
                  <a:cs typeface="宋体" charset="0"/>
                </a:rPr>
                <a:t>3</a:t>
              </a:r>
              <a:endParaRPr lang="en-US" altLang="zh-CN" sz="1350" i="0">
                <a:latin typeface="+mn-lt"/>
                <a:ea typeface="宋体" charset="0"/>
                <a:cs typeface="宋体" charset="0"/>
              </a:endParaRPr>
            </a:p>
          </p:txBody>
        </p:sp>
        <p:sp>
          <p:nvSpPr>
            <p:cNvPr id="23568" name="Text Box 16"/>
            <p:cNvSpPr txBox="1">
              <a:spLocks noChangeArrowheads="1"/>
            </p:cNvSpPr>
            <p:nvPr/>
          </p:nvSpPr>
          <p:spPr bwMode="auto">
            <a:xfrm>
              <a:off x="3120008" y="4380384"/>
              <a:ext cx="577860" cy="519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altLang="zh-CN" sz="1350" i="0">
                  <a:latin typeface="+mn-lt"/>
                  <a:ea typeface="宋体" charset="0"/>
                  <a:cs typeface="宋体" charset="0"/>
                </a:rPr>
                <a:t>d</a:t>
              </a:r>
              <a:r>
                <a:rPr lang="en-US" altLang="zh-CN" sz="1350" i="0" baseline="-25000">
                  <a:latin typeface="+mn-lt"/>
                  <a:ea typeface="宋体" charset="0"/>
                  <a:cs typeface="宋体" charset="0"/>
                </a:rPr>
                <a:t>4</a:t>
              </a:r>
              <a:endParaRPr lang="en-US" altLang="zh-CN" sz="1350" i="0">
                <a:latin typeface="+mn-lt"/>
                <a:ea typeface="宋体" charset="0"/>
                <a:cs typeface="宋体" charset="0"/>
              </a:endParaRPr>
            </a:p>
          </p:txBody>
        </p:sp>
        <p:sp>
          <p:nvSpPr>
            <p:cNvPr id="23569" name="Text Box 17"/>
            <p:cNvSpPr txBox="1">
              <a:spLocks noChangeArrowheads="1"/>
            </p:cNvSpPr>
            <p:nvPr/>
          </p:nvSpPr>
          <p:spPr bwMode="auto">
            <a:xfrm>
              <a:off x="5177409" y="3923184"/>
              <a:ext cx="577860" cy="519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altLang="zh-CN" sz="1350" i="0">
                  <a:latin typeface="+mn-lt"/>
                  <a:ea typeface="宋体" charset="0"/>
                  <a:cs typeface="宋体" charset="0"/>
                </a:rPr>
                <a:t>d</a:t>
              </a:r>
              <a:r>
                <a:rPr lang="en-US" altLang="zh-CN" sz="1350" i="0" baseline="-25000">
                  <a:latin typeface="+mn-lt"/>
                  <a:ea typeface="宋体" charset="0"/>
                  <a:cs typeface="宋体" charset="0"/>
                </a:rPr>
                <a:t>5</a:t>
              </a:r>
            </a:p>
          </p:txBody>
        </p:sp>
        <p:sp>
          <p:nvSpPr>
            <p:cNvPr id="23570" name="Text Box 18"/>
            <p:cNvSpPr txBox="1">
              <a:spLocks noChangeArrowheads="1"/>
            </p:cNvSpPr>
            <p:nvPr/>
          </p:nvSpPr>
          <p:spPr bwMode="auto">
            <a:xfrm>
              <a:off x="3272408" y="1332384"/>
              <a:ext cx="519573" cy="519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altLang="zh-CN" sz="1350" i="0">
                  <a:latin typeface="+mn-lt"/>
                  <a:ea typeface="宋体" charset="0"/>
                  <a:cs typeface="宋体" charset="0"/>
                </a:rPr>
                <a:t>t</a:t>
              </a:r>
              <a:r>
                <a:rPr lang="en-US" altLang="zh-CN" sz="1350" i="0" baseline="-25000">
                  <a:latin typeface="+mn-lt"/>
                  <a:ea typeface="宋体" charset="0"/>
                  <a:cs typeface="宋体" charset="0"/>
                </a:rPr>
                <a:t>3</a:t>
              </a:r>
            </a:p>
          </p:txBody>
        </p:sp>
        <p:sp>
          <p:nvSpPr>
            <p:cNvPr id="23571" name="Text Box 19"/>
            <p:cNvSpPr txBox="1">
              <a:spLocks noChangeArrowheads="1"/>
            </p:cNvSpPr>
            <p:nvPr/>
          </p:nvSpPr>
          <p:spPr bwMode="auto">
            <a:xfrm>
              <a:off x="1596008" y="4075584"/>
              <a:ext cx="519573" cy="519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altLang="zh-CN" sz="1350" i="0">
                  <a:latin typeface="+mn-lt"/>
                  <a:ea typeface="宋体" charset="0"/>
                  <a:cs typeface="宋体" charset="0"/>
                </a:rPr>
                <a:t>t</a:t>
              </a:r>
              <a:r>
                <a:rPr lang="en-US" altLang="zh-CN" sz="1350" i="0" baseline="-25000">
                  <a:latin typeface="+mn-lt"/>
                  <a:ea typeface="宋体" charset="0"/>
                  <a:cs typeface="宋体" charset="0"/>
                </a:rPr>
                <a:t>2</a:t>
              </a:r>
            </a:p>
          </p:txBody>
        </p:sp>
        <p:sp>
          <p:nvSpPr>
            <p:cNvPr id="23572" name="Freeform 20"/>
            <p:cNvSpPr>
              <a:spLocks/>
            </p:cNvSpPr>
            <p:nvPr/>
          </p:nvSpPr>
          <p:spPr bwMode="auto">
            <a:xfrm>
              <a:off x="3958208" y="2983384"/>
              <a:ext cx="228600" cy="177800"/>
            </a:xfrm>
            <a:custGeom>
              <a:avLst/>
              <a:gdLst>
                <a:gd name="T0" fmla="*/ 0 w 144"/>
                <a:gd name="T1" fmla="*/ 2147483647 h 112"/>
                <a:gd name="T2" fmla="*/ 2147483647 w 144"/>
                <a:gd name="T3" fmla="*/ 2147483647 h 112"/>
                <a:gd name="T4" fmla="*/ 2147483647 w 144"/>
                <a:gd name="T5" fmla="*/ 2147483647 h 112"/>
                <a:gd name="T6" fmla="*/ 0 60000 65536"/>
                <a:gd name="T7" fmla="*/ 0 60000 65536"/>
                <a:gd name="T8" fmla="*/ 0 60000 65536"/>
                <a:gd name="T9" fmla="*/ 0 w 144"/>
                <a:gd name="T10" fmla="*/ 0 h 112"/>
                <a:gd name="T11" fmla="*/ 144 w 144"/>
                <a:gd name="T12" fmla="*/ 112 h 1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" h="112">
                  <a:moveTo>
                    <a:pt x="0" y="16"/>
                  </a:moveTo>
                  <a:cubicBezTo>
                    <a:pt x="36" y="8"/>
                    <a:pt x="72" y="0"/>
                    <a:pt x="96" y="16"/>
                  </a:cubicBezTo>
                  <a:cubicBezTo>
                    <a:pt x="120" y="32"/>
                    <a:pt x="136" y="96"/>
                    <a:pt x="144" y="112"/>
                  </a:cubicBezTo>
                </a:path>
              </a:pathLst>
            </a:custGeom>
            <a:noFill/>
            <a:ln w="9525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sz="1350"/>
            </a:p>
          </p:txBody>
        </p:sp>
        <p:sp>
          <p:nvSpPr>
            <p:cNvPr id="23573" name="Freeform 21"/>
            <p:cNvSpPr>
              <a:spLocks/>
            </p:cNvSpPr>
            <p:nvPr/>
          </p:nvSpPr>
          <p:spPr bwMode="auto">
            <a:xfrm>
              <a:off x="3272408" y="3161184"/>
              <a:ext cx="304800" cy="546100"/>
            </a:xfrm>
            <a:custGeom>
              <a:avLst/>
              <a:gdLst>
                <a:gd name="T0" fmla="*/ 2147483647 w 192"/>
                <a:gd name="T1" fmla="*/ 0 h 344"/>
                <a:gd name="T2" fmla="*/ 2147483647 w 192"/>
                <a:gd name="T3" fmla="*/ 2147483647 h 344"/>
                <a:gd name="T4" fmla="*/ 0 w 192"/>
                <a:gd name="T5" fmla="*/ 2147483647 h 344"/>
                <a:gd name="T6" fmla="*/ 2147483647 w 192"/>
                <a:gd name="T7" fmla="*/ 2147483647 h 344"/>
                <a:gd name="T8" fmla="*/ 2147483647 w 192"/>
                <a:gd name="T9" fmla="*/ 2147483647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"/>
                <a:gd name="T16" fmla="*/ 0 h 344"/>
                <a:gd name="T17" fmla="*/ 192 w 192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" h="344">
                  <a:moveTo>
                    <a:pt x="144" y="0"/>
                  </a:moveTo>
                  <a:cubicBezTo>
                    <a:pt x="108" y="12"/>
                    <a:pt x="72" y="24"/>
                    <a:pt x="48" y="48"/>
                  </a:cubicBezTo>
                  <a:cubicBezTo>
                    <a:pt x="24" y="72"/>
                    <a:pt x="0" y="104"/>
                    <a:pt x="0" y="144"/>
                  </a:cubicBezTo>
                  <a:cubicBezTo>
                    <a:pt x="0" y="184"/>
                    <a:pt x="16" y="256"/>
                    <a:pt x="48" y="288"/>
                  </a:cubicBezTo>
                  <a:cubicBezTo>
                    <a:pt x="80" y="320"/>
                    <a:pt x="176" y="344"/>
                    <a:pt x="192" y="336"/>
                  </a:cubicBezTo>
                </a:path>
              </a:pathLst>
            </a:custGeom>
            <a:noFill/>
            <a:ln w="9525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sz="1350"/>
            </a:p>
          </p:txBody>
        </p:sp>
        <p:sp>
          <p:nvSpPr>
            <p:cNvPr id="23574" name="Text Box 22"/>
            <p:cNvSpPr txBox="1">
              <a:spLocks noChangeArrowheads="1"/>
            </p:cNvSpPr>
            <p:nvPr/>
          </p:nvSpPr>
          <p:spPr bwMode="auto">
            <a:xfrm>
              <a:off x="4110607" y="2780184"/>
              <a:ext cx="274639" cy="479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altLang="zh-CN" sz="1200" i="0">
                  <a:latin typeface="+mn-lt"/>
                  <a:cs typeface="Lucida Sans Unicode" charset="0"/>
                </a:rPr>
                <a:t>θ</a:t>
              </a:r>
            </a:p>
          </p:txBody>
        </p:sp>
        <p:sp>
          <p:nvSpPr>
            <p:cNvPr id="23575" name="Text Box 23"/>
            <p:cNvSpPr txBox="1">
              <a:spLocks noChangeArrowheads="1"/>
            </p:cNvSpPr>
            <p:nvPr/>
          </p:nvSpPr>
          <p:spPr bwMode="auto">
            <a:xfrm>
              <a:off x="2891409" y="3161184"/>
              <a:ext cx="274639" cy="479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altLang="zh-CN" sz="1200" i="0">
                  <a:latin typeface="+mn-lt"/>
                  <a:cs typeface="Lucida Sans Unicode" charset="0"/>
                </a:rPr>
                <a:t>φ</a:t>
              </a:r>
            </a:p>
          </p:txBody>
        </p:sp>
      </p:grpSp>
      <p:sp>
        <p:nvSpPr>
          <p:cNvPr id="24" name="Foliennummernplatzhalter 3"/>
          <p:cNvSpPr txBox="1">
            <a:spLocks/>
          </p:cNvSpPr>
          <p:nvPr/>
        </p:nvSpPr>
        <p:spPr>
          <a:xfrm>
            <a:off x="7110413" y="4774624"/>
            <a:ext cx="756047" cy="147638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defRPr/>
            </a:pPr>
            <a:fld id="{A4C577E2-95DD-1F4B-A688-E8FB02007787}" type="slidenum">
              <a:rPr lang="de-DE" sz="825"/>
              <a:pPr algn="r">
                <a:defRPr/>
              </a:pPr>
              <a:t>21</a:t>
            </a:fld>
            <a:endParaRPr lang="de-DE" sz="825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E8BCE5-5315-409D-B182-9878E3454F64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 dirty="0"/>
              <a:t>SoSe2024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C07205E-FB6A-4989-8328-2615DB13A201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3359F93-8A8A-41EA-B070-62088DA9E1A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77404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zh-CN" dirty="0" err="1">
                <a:latin typeface="+mn-lt"/>
                <a:ea typeface="宋体" charset="0"/>
                <a:cs typeface="宋体" charset="0"/>
              </a:rPr>
              <a:t>Cosine</a:t>
            </a:r>
            <a:r>
              <a:rPr lang="de-DE" altLang="zh-CN" dirty="0">
                <a:latin typeface="+mn-lt"/>
                <a:ea typeface="宋体" charset="0"/>
                <a:cs typeface="宋体" charset="0"/>
              </a:rPr>
              <a:t> </a:t>
            </a:r>
            <a:r>
              <a:rPr lang="de-DE" altLang="zh-CN" dirty="0" err="1">
                <a:latin typeface="+mn-lt"/>
                <a:ea typeface="宋体" charset="0"/>
                <a:cs typeface="宋体" charset="0"/>
              </a:rPr>
              <a:t>similarity</a:t>
            </a:r>
            <a:endParaRPr lang="de-DE" altLang="zh-CN" dirty="0">
              <a:latin typeface="+mn-lt"/>
              <a:ea typeface="宋体" charset="0"/>
              <a:cs typeface="宋体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 altLang="zh-CN" sz="1800" dirty="0">
                <a:solidFill>
                  <a:srgbClr val="00B050"/>
                </a:solidFill>
                <a:ea typeface="宋体" charset="0"/>
                <a:cs typeface="宋体" charset="0"/>
              </a:rPr>
              <a:t>Definition 2: </a:t>
            </a:r>
            <a:r>
              <a:rPr lang="de-DE" sz="1800" dirty="0" err="1">
                <a:solidFill>
                  <a:srgbClr val="0305FF"/>
                </a:solidFill>
                <a:ea typeface="宋体" charset="0"/>
                <a:cs typeface="宋体" charset="0"/>
              </a:rPr>
              <a:t>Similarity</a:t>
            </a:r>
            <a:r>
              <a:rPr lang="de-DE" sz="1800" dirty="0"/>
              <a:t> </a:t>
            </a:r>
            <a:r>
              <a:rPr lang="de-DE" sz="1800" dirty="0" err="1"/>
              <a:t>between</a:t>
            </a:r>
            <a:r>
              <a:rPr lang="de-DE" sz="1800" dirty="0"/>
              <a:t> </a:t>
            </a:r>
            <a:r>
              <a:rPr lang="de-DE" sz="1800" dirty="0" err="1"/>
              <a:t>documents</a:t>
            </a:r>
            <a:r>
              <a:rPr lang="de-DE" sz="1800" dirty="0"/>
              <a:t> </a:t>
            </a:r>
            <a:r>
              <a:rPr lang="de-DE" altLang="zh-CN" sz="1800" i="1" dirty="0">
                <a:solidFill>
                  <a:schemeClr val="accent1">
                    <a:lumMod val="50000"/>
                  </a:schemeClr>
                </a:solidFill>
                <a:ea typeface="宋体" charset="0"/>
                <a:cs typeface="宋体" charset="0"/>
              </a:rPr>
              <a:t>d</a:t>
            </a:r>
            <a:r>
              <a:rPr lang="de-DE" altLang="zh-CN" sz="1800" baseline="-25000" dirty="0">
                <a:solidFill>
                  <a:schemeClr val="accent1">
                    <a:lumMod val="50000"/>
                  </a:schemeClr>
                </a:solidFill>
                <a:ea typeface="宋体" charset="0"/>
                <a:cs typeface="宋体" charset="0"/>
              </a:rPr>
              <a:t>1</a:t>
            </a:r>
            <a:r>
              <a:rPr lang="de-DE" altLang="zh-CN" sz="1800" dirty="0">
                <a:ea typeface="宋体" charset="0"/>
                <a:cs typeface="宋体" charset="0"/>
              </a:rPr>
              <a:t> and </a:t>
            </a:r>
            <a:r>
              <a:rPr lang="de-DE" altLang="zh-CN" sz="1800" i="1" dirty="0">
                <a:solidFill>
                  <a:schemeClr val="accent1">
                    <a:lumMod val="50000"/>
                  </a:schemeClr>
                </a:solidFill>
                <a:ea typeface="宋体" charset="0"/>
                <a:cs typeface="宋体" charset="0"/>
              </a:rPr>
              <a:t>d</a:t>
            </a:r>
            <a:r>
              <a:rPr lang="de-DE" altLang="zh-CN" sz="1800" baseline="-25000" dirty="0">
                <a:solidFill>
                  <a:schemeClr val="accent1">
                    <a:lumMod val="50000"/>
                  </a:schemeClr>
                </a:solidFill>
                <a:ea typeface="宋体" charset="0"/>
                <a:cs typeface="宋体" charset="0"/>
              </a:rPr>
              <a:t>2</a:t>
            </a:r>
            <a:r>
              <a:rPr lang="de-DE" altLang="zh-CN" sz="1800" dirty="0">
                <a:ea typeface="宋体" charset="0"/>
                <a:cs typeface="宋体" charset="0"/>
              </a:rPr>
              <a:t> </a:t>
            </a:r>
            <a:r>
              <a:rPr lang="en-US" altLang="zh-CN" sz="1800" dirty="0">
                <a:solidFill>
                  <a:srgbClr val="0305FF"/>
                </a:solidFill>
                <a:ea typeface="宋体" charset="0"/>
                <a:cs typeface="宋体" charset="0"/>
              </a:rPr>
              <a:t>captured by cosine of the angle between </a:t>
            </a:r>
            <a:r>
              <a:rPr lang="de-DE" altLang="zh-CN" sz="1800" i="1" dirty="0">
                <a:solidFill>
                  <a:schemeClr val="accent1">
                    <a:lumMod val="50000"/>
                  </a:schemeClr>
                </a:solidFill>
                <a:ea typeface="宋体" charset="0"/>
                <a:cs typeface="宋体" charset="0"/>
              </a:rPr>
              <a:t>d</a:t>
            </a:r>
            <a:r>
              <a:rPr lang="de-DE" altLang="zh-CN" sz="1800" baseline="-25000" dirty="0">
                <a:solidFill>
                  <a:schemeClr val="accent1">
                    <a:lumMod val="50000"/>
                  </a:schemeClr>
                </a:solidFill>
                <a:ea typeface="宋体" charset="0"/>
                <a:cs typeface="宋体" charset="0"/>
              </a:rPr>
              <a:t>1</a:t>
            </a:r>
            <a:r>
              <a:rPr lang="de-DE" altLang="zh-CN" sz="1800" dirty="0">
                <a:ea typeface="宋体" charset="0"/>
                <a:cs typeface="宋体" charset="0"/>
              </a:rPr>
              <a:t> and </a:t>
            </a:r>
            <a:r>
              <a:rPr lang="de-DE" altLang="zh-CN" sz="1800" i="1" dirty="0">
                <a:solidFill>
                  <a:schemeClr val="accent1">
                    <a:lumMod val="50000"/>
                  </a:schemeClr>
                </a:solidFill>
                <a:ea typeface="宋体" charset="0"/>
                <a:cs typeface="宋体" charset="0"/>
              </a:rPr>
              <a:t>d</a:t>
            </a:r>
            <a:r>
              <a:rPr lang="de-DE" altLang="zh-CN" sz="1800" baseline="-25000" dirty="0">
                <a:solidFill>
                  <a:schemeClr val="accent1">
                    <a:lumMod val="50000"/>
                  </a:schemeClr>
                </a:solidFill>
                <a:ea typeface="宋体" charset="0"/>
                <a:cs typeface="宋体" charset="0"/>
              </a:rPr>
              <a:t>2</a:t>
            </a:r>
            <a:r>
              <a:rPr lang="de-DE" altLang="zh-CN" sz="1800" dirty="0">
                <a:ea typeface="宋体" charset="0"/>
                <a:cs typeface="宋体" charset="0"/>
              </a:rPr>
              <a:t> </a:t>
            </a:r>
          </a:p>
          <a:p>
            <a:pPr eaLnBrk="1" hangingPunct="1"/>
            <a:endParaRPr lang="de-DE" altLang="zh-CN" sz="1800" dirty="0">
              <a:ea typeface="宋体" charset="0"/>
              <a:cs typeface="宋体" charset="0"/>
            </a:endParaRPr>
          </a:p>
          <a:p>
            <a:pPr eaLnBrk="1" hangingPunct="1"/>
            <a:endParaRPr lang="de-DE" altLang="zh-CN" sz="1800" dirty="0">
              <a:ea typeface="宋体" charset="0"/>
              <a:cs typeface="宋体" charset="0"/>
            </a:endParaRPr>
          </a:p>
          <a:p>
            <a:pPr marL="0" indent="0" eaLnBrk="1" hangingPunct="1">
              <a:buNone/>
            </a:pPr>
            <a:endParaRPr lang="de-DE" altLang="zh-CN" sz="1800" dirty="0">
              <a:ea typeface="宋体" charset="0"/>
              <a:cs typeface="宋体" charset="0"/>
            </a:endParaRPr>
          </a:p>
          <a:p>
            <a:r>
              <a:rPr lang="en-US" altLang="zh-CN" sz="1800" dirty="0">
                <a:ea typeface="宋体" charset="0"/>
                <a:cs typeface="宋体" charset="0"/>
              </a:rPr>
              <a:t>Normalization would further reduce computational effort</a:t>
            </a:r>
          </a:p>
          <a:p>
            <a:r>
              <a:rPr lang="en-US" altLang="zh-CN" sz="1800" dirty="0">
                <a:ea typeface="宋体" charset="0"/>
                <a:cs typeface="宋体" charset="0"/>
              </a:rPr>
              <a:t>The more similar two objects are, the greater the similarity measure</a:t>
            </a:r>
            <a:endParaRPr lang="de-DE" altLang="zh-CN" sz="1500" dirty="0">
              <a:ea typeface="宋体" charset="0"/>
              <a:cs typeface="宋体" charset="0"/>
            </a:endParaRPr>
          </a:p>
        </p:txBody>
      </p:sp>
      <p:sp>
        <p:nvSpPr>
          <p:cNvPr id="17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22</a:t>
            </a:fld>
            <a:endParaRPr lang="de-DE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7FEE5973-B54E-40E9-8585-0469D1F525C9}"/>
              </a:ext>
            </a:extLst>
          </p:cNvPr>
          <p:cNvGrpSpPr/>
          <p:nvPr/>
        </p:nvGrpSpPr>
        <p:grpSpPr>
          <a:xfrm>
            <a:off x="445419" y="2427734"/>
            <a:ext cx="4555191" cy="1443902"/>
            <a:chOff x="1835696" y="2412221"/>
            <a:chExt cx="4555191" cy="144390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4E19C26-A5D0-A847-9DD0-FDE4BA3507AF}"/>
                </a:ext>
              </a:extLst>
            </p:cNvPr>
            <p:cNvSpPr txBox="1"/>
            <p:nvPr/>
          </p:nvSpPr>
          <p:spPr>
            <a:xfrm>
              <a:off x="1835696" y="2412221"/>
              <a:ext cx="3355994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100" i="1" dirty="0" err="1">
                  <a:latin typeface="TheSans UHH" panose="020B0502050302020203" pitchFamily="34" charset="0"/>
                  <a:cs typeface="Times New Roman" panose="02020603050405020304" pitchFamily="18" charset="0"/>
                </a:rPr>
                <a:t>sim</a:t>
              </a:r>
              <a:r>
                <a:rPr lang="de-DE" sz="2100" dirty="0">
                  <a:latin typeface="TheSans UHH" panose="020B0502050302020203" pitchFamily="34" charset="0"/>
                  <a:cs typeface="Times New Roman" panose="02020603050405020304" pitchFamily="18" charset="0"/>
                </a:rPr>
                <a:t>(</a:t>
              </a:r>
              <a:r>
                <a:rPr lang="de-DE" sz="2100" i="1" dirty="0" err="1">
                  <a:latin typeface="TheSans UHH" panose="020B0502050302020203" pitchFamily="34" charset="0"/>
                  <a:cs typeface="Times New Roman" panose="02020603050405020304" pitchFamily="18" charset="0"/>
                </a:rPr>
                <a:t>d</a:t>
              </a:r>
              <a:r>
                <a:rPr lang="de-DE" sz="2100" i="1" baseline="-25000" dirty="0" err="1">
                  <a:latin typeface="TheSans UHH" panose="020B0502050302020203" pitchFamily="34" charset="0"/>
                  <a:cs typeface="Times New Roman" panose="02020603050405020304" pitchFamily="18" charset="0"/>
                </a:rPr>
                <a:t>j</a:t>
              </a:r>
              <a:r>
                <a:rPr lang="de-DE" sz="2100" i="1" dirty="0">
                  <a:latin typeface="TheSans UHH" panose="020B0502050302020203" pitchFamily="34" charset="0"/>
                  <a:cs typeface="Times New Roman" panose="02020603050405020304" pitchFamily="18" charset="0"/>
                </a:rPr>
                <a:t>, </a:t>
              </a:r>
              <a:r>
                <a:rPr lang="de-DE" sz="2100" i="1" dirty="0" err="1">
                  <a:latin typeface="TheSans UHH" panose="020B0502050302020203" pitchFamily="34" charset="0"/>
                  <a:cs typeface="Times New Roman" panose="02020603050405020304" pitchFamily="18" charset="0"/>
                </a:rPr>
                <a:t>d</a:t>
              </a:r>
              <a:r>
                <a:rPr lang="de-DE" sz="2100" i="1" baseline="-25000" dirty="0" err="1">
                  <a:latin typeface="TheSans UHH" panose="020B0502050302020203" pitchFamily="34" charset="0"/>
                  <a:cs typeface="Times New Roman" panose="02020603050405020304" pitchFamily="18" charset="0"/>
                </a:rPr>
                <a:t>k</a:t>
              </a:r>
              <a:r>
                <a:rPr lang="de-DE" sz="2100" dirty="0">
                  <a:latin typeface="TheSans UHH" panose="020B0502050302020203" pitchFamily="34" charset="0"/>
                  <a:cs typeface="Times New Roman" panose="02020603050405020304" pitchFamily="18" charset="0"/>
                </a:rPr>
                <a:t>)</a:t>
              </a:r>
              <a:r>
                <a:rPr lang="de-DE" sz="2100" i="1" dirty="0">
                  <a:latin typeface="TheSans UHH" panose="020B0502050302020203" pitchFamily="34" charset="0"/>
                  <a:cs typeface="Times New Roman" panose="02020603050405020304" pitchFamily="18" charset="0"/>
                </a:rPr>
                <a:t> = cos</a:t>
              </a:r>
              <a:r>
                <a:rPr lang="de-DE" sz="2100" dirty="0">
                  <a:latin typeface="TheSans UHH" panose="020B0502050302020203" pitchFamily="34" charset="0"/>
                  <a:cs typeface="Times New Roman" panose="02020603050405020304" pitchFamily="18" charset="0"/>
                </a:rPr>
                <a:t>(∠(</a:t>
              </a:r>
              <a:r>
                <a:rPr lang="de-DE" sz="2100" i="1" dirty="0" err="1">
                  <a:latin typeface="TheSans UHH" panose="020B0502050302020203" pitchFamily="34" charset="0"/>
                  <a:cs typeface="Times New Roman" panose="02020603050405020304" pitchFamily="18" charset="0"/>
                </a:rPr>
                <a:t>d</a:t>
              </a:r>
              <a:r>
                <a:rPr lang="de-DE" sz="2100" i="1" baseline="-25000" dirty="0" err="1">
                  <a:latin typeface="TheSans UHH" panose="020B0502050302020203" pitchFamily="34" charset="0"/>
                  <a:cs typeface="Times New Roman" panose="02020603050405020304" pitchFamily="18" charset="0"/>
                </a:rPr>
                <a:t>j</a:t>
              </a:r>
              <a:r>
                <a:rPr lang="de-DE" sz="2100" i="1" dirty="0">
                  <a:latin typeface="TheSans UHH" panose="020B0502050302020203" pitchFamily="34" charset="0"/>
                  <a:cs typeface="Times New Roman" panose="02020603050405020304" pitchFamily="18" charset="0"/>
                </a:rPr>
                <a:t>, </a:t>
              </a:r>
              <a:r>
                <a:rPr lang="de-DE" sz="2100" i="1" dirty="0" err="1">
                  <a:latin typeface="TheSans UHH" panose="020B0502050302020203" pitchFamily="34" charset="0"/>
                  <a:cs typeface="Times New Roman" panose="02020603050405020304" pitchFamily="18" charset="0"/>
                </a:rPr>
                <a:t>d</a:t>
              </a:r>
              <a:r>
                <a:rPr lang="de-DE" sz="2100" i="1" baseline="-25000" dirty="0" err="1">
                  <a:latin typeface="TheSans UHH" panose="020B0502050302020203" pitchFamily="34" charset="0"/>
                  <a:cs typeface="Times New Roman" panose="02020603050405020304" pitchFamily="18" charset="0"/>
                </a:rPr>
                <a:t>k</a:t>
              </a:r>
              <a:r>
                <a:rPr lang="de-DE" sz="2100" i="1" baseline="-25000" dirty="0">
                  <a:latin typeface="TheSans UHH" panose="020B0502050302020203" pitchFamily="34" charset="0"/>
                  <a:cs typeface="Times New Roman" panose="02020603050405020304" pitchFamily="18" charset="0"/>
                </a:rPr>
                <a:t>)</a:t>
              </a:r>
              <a:r>
                <a:rPr lang="de-DE" sz="2100" dirty="0">
                  <a:latin typeface="TheSans UHH" panose="020B0502050302020203" pitchFamily="34" charset="0"/>
                  <a:cs typeface="Times New Roman" panose="02020603050405020304" pitchFamily="18" charset="0"/>
                </a:rPr>
                <a:t>))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AF9E1D9-7855-C043-99FC-10DB3902B41B}"/>
                </a:ext>
              </a:extLst>
            </p:cNvPr>
            <p:cNvGrpSpPr/>
            <p:nvPr/>
          </p:nvGrpSpPr>
          <p:grpSpPr>
            <a:xfrm>
              <a:off x="1835696" y="2797119"/>
              <a:ext cx="4555191" cy="1059004"/>
              <a:chOff x="827584" y="2809084"/>
              <a:chExt cx="6073588" cy="1412005"/>
            </a:xfrm>
          </p:grpSpPr>
          <p:graphicFrame>
            <p:nvGraphicFramePr>
              <p:cNvPr id="21" name="Object 2">
                <a:extLst>
                  <a:ext uri="{FF2B5EF4-FFF2-40B4-BE49-F238E27FC236}">
                    <a16:creationId xmlns:a16="http://schemas.microsoft.com/office/drawing/2014/main" id="{4ADA3617-6E32-904B-BC0E-F5012951C6A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4463975"/>
                  </p:ext>
                </p:extLst>
              </p:nvPr>
            </p:nvGraphicFramePr>
            <p:xfrm>
              <a:off x="971600" y="2809084"/>
              <a:ext cx="5929572" cy="141200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126" name="Formel" r:id="rId3" imgW="2667000" imgH="635000" progId="Equation.3">
                      <p:embed/>
                    </p:oleObj>
                  </mc:Choice>
                  <mc:Fallback>
                    <p:oleObj name="Formel" r:id="rId3" imgW="2667000" imgH="635000" progId="Equation.3">
                      <p:embed/>
                      <p:pic>
                        <p:nvPicPr>
                          <p:cNvPr id="21" name="Object 2">
                            <a:extLst>
                              <a:ext uri="{FF2B5EF4-FFF2-40B4-BE49-F238E27FC236}">
                                <a16:creationId xmlns:a16="http://schemas.microsoft.com/office/drawing/2014/main" id="{4ADA3617-6E32-904B-BC0E-F5012951C6A8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71600" y="2809084"/>
                            <a:ext cx="5929572" cy="141200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 xmlns="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xmlns="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 xmlns="">
                                <a:effectLst>
                                  <a:outerShdw blurRad="63500" dist="38099" dir="2700000" algn="ctr" rotWithShape="0">
                                    <a:srgbClr val="000000">
                                      <a:alpha val="74998"/>
                                    </a:srgb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" name="Rounded Rectangle 1">
                <a:extLst>
                  <a:ext uri="{FF2B5EF4-FFF2-40B4-BE49-F238E27FC236}">
                    <a16:creationId xmlns:a16="http://schemas.microsoft.com/office/drawing/2014/main" id="{812C16EA-5466-D441-AB59-38B4F5753453}"/>
                  </a:ext>
                </a:extLst>
              </p:cNvPr>
              <p:cNvSpPr/>
              <p:nvPr/>
            </p:nvSpPr>
            <p:spPr>
              <a:xfrm>
                <a:off x="827584" y="3168236"/>
                <a:ext cx="1656184" cy="548796"/>
              </a:xfrm>
              <a:prstGeom prst="round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1350" dirty="0"/>
              </a:p>
            </p:txBody>
          </p:sp>
        </p:grpSp>
      </p:grp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BCA4651-8695-42ED-9550-8A85CD09536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480AD59-729F-4323-A21E-EAE019E1518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7" name="Cloud Callout 6">
            <a:extLst>
              <a:ext uri="{FF2B5EF4-FFF2-40B4-BE49-F238E27FC236}">
                <a16:creationId xmlns:a16="http://schemas.microsoft.com/office/drawing/2014/main" id="{F5A4C874-36A9-9DEE-EF05-4C94694750ED}"/>
              </a:ext>
            </a:extLst>
          </p:cNvPr>
          <p:cNvSpPr/>
          <p:nvPr/>
        </p:nvSpPr>
        <p:spPr>
          <a:xfrm>
            <a:off x="4860032" y="2211710"/>
            <a:ext cx="3096344" cy="870286"/>
          </a:xfrm>
          <a:prstGeom prst="cloudCallout">
            <a:avLst>
              <a:gd name="adj1" fmla="val -57177"/>
              <a:gd name="adj2" fmla="val 55145"/>
            </a:avLst>
          </a:prstGeom>
          <a:solidFill>
            <a:srgbClr val="0671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DE" dirty="0"/>
              <a:t>Dot product</a:t>
            </a:r>
            <a:br>
              <a:rPr lang="en-DE" dirty="0"/>
            </a:br>
            <a:r>
              <a:rPr lang="en-DE" dirty="0"/>
              <a:t>(aka scalar product)</a:t>
            </a:r>
          </a:p>
        </p:txBody>
      </p:sp>
    </p:spTree>
    <p:extLst>
      <p:ext uri="{BB962C8B-B14F-4D97-AF65-F5344CB8AC3E}">
        <p14:creationId xmlns:p14="http://schemas.microsoft.com/office/powerpoint/2010/main" val="288564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Queries in the vector space model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 altLang="zh-CN" sz="1800" dirty="0">
                <a:ea typeface="宋体" charset="0"/>
                <a:cs typeface="宋体" charset="0"/>
              </a:rPr>
              <a:t>Central </a:t>
            </a:r>
            <a:r>
              <a:rPr lang="de-DE" altLang="zh-CN" sz="1800" dirty="0" err="1">
                <a:ea typeface="宋体" charset="0"/>
                <a:cs typeface="宋体" charset="0"/>
              </a:rPr>
              <a:t>idea</a:t>
            </a:r>
            <a:r>
              <a:rPr lang="de-DE" altLang="zh-CN" sz="1800" dirty="0">
                <a:ea typeface="宋体" charset="0"/>
                <a:cs typeface="宋体" charset="0"/>
              </a:rPr>
              <a:t>: Query </a:t>
            </a:r>
            <a:r>
              <a:rPr lang="de-DE" altLang="zh-CN" sz="1800" dirty="0" err="1">
                <a:ea typeface="宋体" charset="0"/>
                <a:cs typeface="宋体" charset="0"/>
              </a:rPr>
              <a:t>is</a:t>
            </a:r>
            <a:r>
              <a:rPr lang="de-DE" altLang="zh-CN" sz="1800" dirty="0">
                <a:ea typeface="宋体" charset="0"/>
                <a:cs typeface="宋体" charset="0"/>
              </a:rPr>
              <a:t> </a:t>
            </a:r>
            <a:r>
              <a:rPr lang="de-DE" altLang="zh-CN" sz="1800" dirty="0" err="1">
                <a:ea typeface="宋体" charset="0"/>
                <a:cs typeface="宋体" charset="0"/>
              </a:rPr>
              <a:t>small</a:t>
            </a:r>
            <a:r>
              <a:rPr lang="de-DE" altLang="zh-CN" sz="1800" dirty="0">
                <a:ea typeface="宋体" charset="0"/>
                <a:cs typeface="宋体" charset="0"/>
              </a:rPr>
              <a:t> </a:t>
            </a:r>
            <a:r>
              <a:rPr lang="de-DE" altLang="zh-CN" sz="1800" dirty="0" err="1">
                <a:ea typeface="宋体" charset="0"/>
                <a:cs typeface="宋体" charset="0"/>
              </a:rPr>
              <a:t>document</a:t>
            </a:r>
            <a:endParaRPr lang="de-DE" altLang="zh-CN" sz="1800" dirty="0">
              <a:ea typeface="宋体" charset="0"/>
              <a:cs typeface="宋体" charset="0"/>
            </a:endParaRPr>
          </a:p>
          <a:p>
            <a:r>
              <a:rPr lang="de-DE" altLang="zh-CN" sz="1800" dirty="0" err="1">
                <a:ea typeface="宋体" charset="0"/>
                <a:cs typeface="宋体" charset="0"/>
              </a:rPr>
              <a:t>Result</a:t>
            </a:r>
            <a:r>
              <a:rPr lang="de-DE" altLang="zh-CN" sz="1800" dirty="0">
                <a:ea typeface="宋体" charset="0"/>
                <a:cs typeface="宋体" charset="0"/>
              </a:rPr>
              <a:t>: </a:t>
            </a:r>
            <a:r>
              <a:rPr lang="en-US" altLang="zh-CN" sz="1800" dirty="0">
                <a:ea typeface="宋体" charset="0"/>
                <a:cs typeface="宋体" charset="0"/>
              </a:rPr>
              <a:t>Documents sorted by cosine of the angle of the assigned vectors to the query vector</a:t>
            </a:r>
            <a:endParaRPr lang="de-DE" altLang="zh-CN" sz="1800" dirty="0">
              <a:ea typeface="宋体" charset="0"/>
              <a:cs typeface="宋体" charset="0"/>
            </a:endParaRPr>
          </a:p>
          <a:p>
            <a:pPr marL="0" indent="0">
              <a:buNone/>
            </a:pPr>
            <a:endParaRPr lang="de-DE" altLang="zh-CN" sz="1800" dirty="0">
              <a:ea typeface="宋体" charset="0"/>
              <a:cs typeface="宋体" charset="0"/>
            </a:endParaRPr>
          </a:p>
          <a:p>
            <a:r>
              <a:rPr lang="de-DE" sz="1800" dirty="0"/>
              <a:t>Note: Vector</a:t>
            </a:r>
            <a:r>
              <a:rPr lang="de-DE" altLang="zh-CN" sz="1800" dirty="0">
                <a:ea typeface="宋体" charset="0"/>
                <a:cs typeface="宋体" charset="0"/>
              </a:rPr>
              <a:t> </a:t>
            </a:r>
            <a:r>
              <a:rPr lang="de-DE" altLang="zh-CN" sz="1800" i="1" dirty="0" err="1">
                <a:latin typeface="Times New Roman" panose="02020603050405020304" pitchFamily="18" charset="0"/>
                <a:ea typeface="宋体" charset="0"/>
                <a:cs typeface="Times New Roman" panose="02020603050405020304" pitchFamily="18" charset="0"/>
              </a:rPr>
              <a:t>d</a:t>
            </a:r>
            <a:r>
              <a:rPr lang="de-DE" altLang="zh-CN" sz="1800" i="1" baseline="-25000" dirty="0" err="1">
                <a:latin typeface="Times New Roman" panose="02020603050405020304" pitchFamily="18" charset="0"/>
                <a:ea typeface="宋体" charset="0"/>
                <a:cs typeface="Times New Roman" panose="02020603050405020304" pitchFamily="18" charset="0"/>
              </a:rPr>
              <a:t>q</a:t>
            </a:r>
            <a:r>
              <a:rPr lang="de-DE" altLang="zh-CN" sz="1800" dirty="0">
                <a:ea typeface="宋体" charset="0"/>
                <a:cs typeface="宋体" charset="0"/>
              </a:rPr>
              <a:t> </a:t>
            </a:r>
            <a:r>
              <a:rPr lang="de-DE" altLang="zh-CN" sz="1800" dirty="0" err="1">
                <a:ea typeface="宋体" charset="0"/>
                <a:cs typeface="宋体" charset="0"/>
              </a:rPr>
              <a:t>is</a:t>
            </a:r>
            <a:r>
              <a:rPr lang="de-DE" altLang="zh-CN" sz="1800" dirty="0">
                <a:ea typeface="宋体" charset="0"/>
                <a:cs typeface="宋体" charset="0"/>
              </a:rPr>
              <a:t> </a:t>
            </a:r>
            <a:r>
              <a:rPr lang="de-DE" altLang="zh-CN" sz="1800" dirty="0" err="1">
                <a:ea typeface="宋体" charset="0"/>
                <a:cs typeface="宋体" charset="0"/>
              </a:rPr>
              <a:t>sparse</a:t>
            </a:r>
            <a:r>
              <a:rPr lang="de-DE" altLang="zh-CN" sz="1800" dirty="0">
                <a:ea typeface="宋体" charset="0"/>
                <a:cs typeface="宋体" charset="0"/>
              </a:rPr>
              <a:t>!</a:t>
            </a:r>
          </a:p>
        </p:txBody>
      </p:sp>
      <p:sp>
        <p:nvSpPr>
          <p:cNvPr id="5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23</a:t>
            </a:fld>
            <a:endParaRPr lang="de-DE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5102E3-89B3-BC43-955F-8626173BB489}"/>
              </a:ext>
            </a:extLst>
          </p:cNvPr>
          <p:cNvSpPr/>
          <p:nvPr/>
        </p:nvSpPr>
        <p:spPr>
          <a:xfrm>
            <a:off x="3167844" y="4428902"/>
            <a:ext cx="3118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err="1">
                <a:solidFill>
                  <a:srgbClr val="0305FF"/>
                </a:solidFill>
              </a:rPr>
              <a:t>Siehe</a:t>
            </a:r>
            <a:r>
              <a:rPr lang="en-US" sz="900" dirty="0">
                <a:solidFill>
                  <a:srgbClr val="0305FF"/>
                </a:solidFill>
              </a:rPr>
              <a:t> </a:t>
            </a:r>
            <a:r>
              <a:rPr lang="en-US" sz="900" dirty="0" err="1">
                <a:solidFill>
                  <a:srgbClr val="0305FF"/>
                </a:solidFill>
              </a:rPr>
              <a:t>auch</a:t>
            </a:r>
            <a:r>
              <a:rPr lang="en-US" sz="900" dirty="0">
                <a:solidFill>
                  <a:srgbClr val="0305FF"/>
                </a:solidFill>
              </a:rPr>
              <a:t>: Salton, G., </a:t>
            </a:r>
            <a:r>
              <a:rPr lang="en-US" sz="900" i="1" dirty="0">
                <a:solidFill>
                  <a:srgbClr val="0305FF"/>
                </a:solidFill>
              </a:rPr>
              <a:t>Automatic information organization and retrieval. </a:t>
            </a:r>
            <a:r>
              <a:rPr lang="en-US" sz="900" dirty="0">
                <a:solidFill>
                  <a:srgbClr val="0305FF"/>
                </a:solidFill>
              </a:rPr>
              <a:t>New York: McGraw-Hill Book Company. </a:t>
            </a:r>
            <a:r>
              <a:rPr lang="en-US" sz="900" b="1" dirty="0">
                <a:solidFill>
                  <a:srgbClr val="FF0000"/>
                </a:solidFill>
              </a:rPr>
              <a:t>1968</a:t>
            </a:r>
            <a:r>
              <a:rPr lang="en-US" sz="900" dirty="0">
                <a:solidFill>
                  <a:srgbClr val="0305FF"/>
                </a:solidFill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732D7E-D503-4B4C-9F6B-5CA44505E531}"/>
              </a:ext>
            </a:extLst>
          </p:cNvPr>
          <p:cNvSpPr txBox="1"/>
          <p:nvPr/>
        </p:nvSpPr>
        <p:spPr>
          <a:xfrm>
            <a:off x="395538" y="2931790"/>
            <a:ext cx="335599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i="1" dirty="0" err="1">
                <a:latin typeface="TheSans UHH" panose="020B0502050302020203" pitchFamily="34" charset="0"/>
                <a:cs typeface="Times New Roman" panose="02020603050405020304" pitchFamily="18" charset="0"/>
              </a:rPr>
              <a:t>sim</a:t>
            </a:r>
            <a:r>
              <a:rPr lang="de-DE" sz="2100" dirty="0">
                <a:latin typeface="TheSans UHH" panose="020B0502050302020203" pitchFamily="34" charset="0"/>
                <a:cs typeface="Times New Roman" panose="02020603050405020304" pitchFamily="18" charset="0"/>
              </a:rPr>
              <a:t>(</a:t>
            </a:r>
            <a:r>
              <a:rPr lang="de-DE" sz="2100" i="1" dirty="0" err="1">
                <a:latin typeface="TheSans UHH" panose="020B0502050302020203" pitchFamily="34" charset="0"/>
                <a:cs typeface="Times New Roman" panose="02020603050405020304" pitchFamily="18" charset="0"/>
              </a:rPr>
              <a:t>d</a:t>
            </a:r>
            <a:r>
              <a:rPr lang="de-DE" sz="2100" i="1" baseline="-25000" dirty="0" err="1">
                <a:latin typeface="TheSans UHH" panose="020B0502050302020203" pitchFamily="34" charset="0"/>
                <a:cs typeface="Times New Roman" panose="02020603050405020304" pitchFamily="18" charset="0"/>
              </a:rPr>
              <a:t>j</a:t>
            </a:r>
            <a:r>
              <a:rPr lang="de-DE" sz="2100" i="1" dirty="0">
                <a:latin typeface="TheSans UHH" panose="020B0502050302020203" pitchFamily="34" charset="0"/>
                <a:cs typeface="Times New Roman" panose="02020603050405020304" pitchFamily="18" charset="0"/>
              </a:rPr>
              <a:t>, </a:t>
            </a:r>
            <a:r>
              <a:rPr lang="de-DE" sz="2100" i="1" dirty="0" err="1">
                <a:latin typeface="TheSans UHH" panose="020B0502050302020203" pitchFamily="34" charset="0"/>
                <a:cs typeface="Times New Roman" panose="02020603050405020304" pitchFamily="18" charset="0"/>
              </a:rPr>
              <a:t>d</a:t>
            </a:r>
            <a:r>
              <a:rPr lang="de-DE" sz="2100" i="1" baseline="-25000" dirty="0" err="1">
                <a:latin typeface="TheSans UHH" panose="020B0502050302020203" pitchFamily="34" charset="0"/>
                <a:cs typeface="Times New Roman" panose="02020603050405020304" pitchFamily="18" charset="0"/>
              </a:rPr>
              <a:t>q</a:t>
            </a:r>
            <a:r>
              <a:rPr lang="de-DE" sz="2100" dirty="0">
                <a:latin typeface="TheSans UHH" panose="020B0502050302020203" pitchFamily="34" charset="0"/>
                <a:cs typeface="Times New Roman" panose="02020603050405020304" pitchFamily="18" charset="0"/>
              </a:rPr>
              <a:t>)</a:t>
            </a:r>
            <a:r>
              <a:rPr lang="de-DE" sz="2100" i="1" dirty="0">
                <a:latin typeface="TheSans UHH" panose="020B0502050302020203" pitchFamily="34" charset="0"/>
                <a:cs typeface="Times New Roman" panose="02020603050405020304" pitchFamily="18" charset="0"/>
              </a:rPr>
              <a:t> = cos</a:t>
            </a:r>
            <a:r>
              <a:rPr lang="de-DE" sz="2100" dirty="0">
                <a:latin typeface="TheSans UHH" panose="020B0502050302020203" pitchFamily="34" charset="0"/>
                <a:cs typeface="Times New Roman" panose="02020603050405020304" pitchFamily="18" charset="0"/>
              </a:rPr>
              <a:t>(∠(</a:t>
            </a:r>
            <a:r>
              <a:rPr lang="de-DE" sz="2100" i="1" dirty="0" err="1">
                <a:latin typeface="TheSans UHH" panose="020B0502050302020203" pitchFamily="34" charset="0"/>
                <a:cs typeface="Times New Roman" panose="02020603050405020304" pitchFamily="18" charset="0"/>
              </a:rPr>
              <a:t>d</a:t>
            </a:r>
            <a:r>
              <a:rPr lang="de-DE" sz="2100" i="1" baseline="-25000" dirty="0" err="1">
                <a:latin typeface="TheSans UHH" panose="020B0502050302020203" pitchFamily="34" charset="0"/>
                <a:cs typeface="Times New Roman" panose="02020603050405020304" pitchFamily="18" charset="0"/>
              </a:rPr>
              <a:t>j</a:t>
            </a:r>
            <a:r>
              <a:rPr lang="de-DE" sz="2100" i="1" dirty="0">
                <a:latin typeface="TheSans UHH" panose="020B0502050302020203" pitchFamily="34" charset="0"/>
                <a:cs typeface="Times New Roman" panose="02020603050405020304" pitchFamily="18" charset="0"/>
              </a:rPr>
              <a:t>, </a:t>
            </a:r>
            <a:r>
              <a:rPr lang="de-DE" sz="2100" i="1" dirty="0" err="1">
                <a:latin typeface="TheSans UHH" panose="020B0502050302020203" pitchFamily="34" charset="0"/>
                <a:cs typeface="Times New Roman" panose="02020603050405020304" pitchFamily="18" charset="0"/>
              </a:rPr>
              <a:t>d</a:t>
            </a:r>
            <a:r>
              <a:rPr lang="de-DE" sz="2100" i="1" baseline="-25000" dirty="0" err="1">
                <a:latin typeface="TheSans UHH" panose="020B0502050302020203" pitchFamily="34" charset="0"/>
                <a:cs typeface="Times New Roman" panose="02020603050405020304" pitchFamily="18" charset="0"/>
              </a:rPr>
              <a:t>q</a:t>
            </a:r>
            <a:r>
              <a:rPr lang="de-DE" sz="2100" i="1" baseline="-25000" dirty="0">
                <a:latin typeface="TheSans UHH" panose="020B0502050302020203" pitchFamily="34" charset="0"/>
                <a:cs typeface="Times New Roman" panose="02020603050405020304" pitchFamily="18" charset="0"/>
              </a:rPr>
              <a:t>)</a:t>
            </a:r>
            <a:r>
              <a:rPr lang="de-DE" sz="2100" dirty="0">
                <a:latin typeface="TheSans UHH" panose="020B0502050302020203" pitchFamily="34" charset="0"/>
                <a:cs typeface="Times New Roman" panose="02020603050405020304" pitchFamily="18" charset="0"/>
              </a:rPr>
              <a:t>))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75E9702-134F-4EA5-830E-6D8F65F47D3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0ED72D8-37B8-4DD0-B81A-4921E6B0ACAB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 dirty="0" err="1"/>
              <a:t>GenAI</a:t>
            </a:r>
            <a:r>
              <a:rPr lang="de-DE" dirty="0"/>
              <a:t>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8491381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Polysemy</a:t>
            </a:r>
            <a:r>
              <a:rPr lang="de-DE" dirty="0"/>
              <a:t> and </a:t>
            </a:r>
            <a:r>
              <a:rPr lang="de-DE" dirty="0" err="1"/>
              <a:t>context</a:t>
            </a:r>
            <a:endParaRPr lang="de-DE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quarter" idx="16"/>
          </p:nvPr>
        </p:nvSpPr>
        <p:spPr/>
        <p:txBody>
          <a:bodyPr/>
          <a:lstStyle/>
          <a:p>
            <a:pPr>
              <a:spcBef>
                <a:spcPct val="0"/>
              </a:spcBef>
              <a:buClrTx/>
            </a:pPr>
            <a:r>
              <a:rPr lang="en-US" sz="1800" dirty="0">
                <a:solidFill>
                  <a:srgbClr val="0305FF"/>
                </a:solidFill>
                <a:ea typeface="ＭＳ Ｐゴシック" charset="0"/>
              </a:rPr>
              <a:t>Word has several meanings, </a:t>
            </a:r>
            <a:r>
              <a:rPr lang="en-US" sz="1800" dirty="0">
                <a:solidFill>
                  <a:srgbClr val="002060"/>
                </a:solidFill>
                <a:ea typeface="ＭＳ Ｐゴシック" charset="0"/>
              </a:rPr>
              <a:t>depending on the context</a:t>
            </a:r>
          </a:p>
          <a:p>
            <a:pPr>
              <a:spcBef>
                <a:spcPct val="0"/>
              </a:spcBef>
              <a:buClrTx/>
            </a:pPr>
            <a:r>
              <a:rPr lang="en-US" sz="1800" dirty="0">
                <a:solidFill>
                  <a:srgbClr val="008CC0"/>
                </a:solidFill>
                <a:ea typeface="ＭＳ Ｐゴシック" charset="0"/>
              </a:rPr>
              <a:t>Example</a:t>
            </a:r>
            <a:r>
              <a:rPr lang="en-US" sz="1800" dirty="0">
                <a:solidFill>
                  <a:srgbClr val="0305FF"/>
                </a:solidFill>
                <a:ea typeface="ＭＳ Ｐゴシック" charset="0"/>
              </a:rPr>
              <a:t>: horse = animal, gymnastic apparatus, chess piece</a:t>
            </a:r>
          </a:p>
          <a:p>
            <a:pPr>
              <a:spcBef>
                <a:spcPct val="0"/>
              </a:spcBef>
              <a:buClrTx/>
            </a:pPr>
            <a:r>
              <a:rPr lang="en-US" sz="1800" dirty="0">
                <a:solidFill>
                  <a:srgbClr val="0305FF"/>
                </a:solidFill>
                <a:ea typeface="ＭＳ Ｐゴシック" charset="0"/>
              </a:rPr>
              <a:t>Vector space model does not differentiate between meanings</a:t>
            </a:r>
            <a:endParaRPr lang="de-DE" sz="1800" dirty="0"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24</a:t>
            </a:fld>
            <a:endParaRPr lang="de-DE"/>
          </a:p>
        </p:txBody>
      </p:sp>
      <p:pic>
        <p:nvPicPr>
          <p:cNvPr id="25" name="Picture 5" descr="txp_fig">
            <a:extLst>
              <a:ext uri="{FF2B5EF4-FFF2-40B4-BE49-F238E27FC236}">
                <a16:creationId xmlns:a16="http://schemas.microsoft.com/office/drawing/2014/main" id="{8B151560-32F4-2C4F-AD55-B775CC8AAA33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45717"/>
            <a:ext cx="2968228" cy="381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6A9E06F-7F78-45ED-B418-B7391545F6FB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A0C991F-7AA1-4790-BB27-5E003E028F1B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208178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FCC1E-1043-B240-861C-3F468FC5E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Synonymy</a:t>
            </a:r>
            <a:r>
              <a:rPr lang="de-DE" dirty="0"/>
              <a:t> and </a:t>
            </a:r>
            <a:r>
              <a:rPr lang="de-DE" dirty="0" err="1"/>
              <a:t>context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6F770F-75B4-0B45-A9BE-DD06C60C6EE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>
                <a:solidFill>
                  <a:srgbClr val="0305FF"/>
                </a:solidFill>
              </a:rPr>
              <a:t>Correspondence of different words </a:t>
            </a:r>
            <a:r>
              <a:rPr lang="en-US" dirty="0">
                <a:solidFill>
                  <a:srgbClr val="002060"/>
                </a:solidFill>
              </a:rPr>
              <a:t>or constructions in the same language</a:t>
            </a:r>
          </a:p>
          <a:p>
            <a:pPr>
              <a:spcBef>
                <a:spcPts val="600"/>
              </a:spcBef>
            </a:pPr>
            <a:r>
              <a:rPr lang="en-US" dirty="0">
                <a:solidFill>
                  <a:srgbClr val="027099"/>
                </a:solidFill>
              </a:rPr>
              <a:t>Example</a:t>
            </a:r>
            <a:r>
              <a:rPr lang="en-US" dirty="0">
                <a:solidFill>
                  <a:srgbClr val="002060"/>
                </a:solidFill>
              </a:rPr>
              <a:t>: gift, souvenir</a:t>
            </a:r>
          </a:p>
          <a:p>
            <a:pPr>
              <a:spcBef>
                <a:spcPts val="600"/>
              </a:spcBef>
            </a:pPr>
            <a:r>
              <a:rPr lang="en-US" dirty="0">
                <a:solidFill>
                  <a:srgbClr val="002060"/>
                </a:solidFill>
              </a:rPr>
              <a:t>Missing association in the vector space model</a:t>
            </a:r>
          </a:p>
          <a:p>
            <a:pPr>
              <a:spcBef>
                <a:spcPts val="600"/>
              </a:spcBef>
            </a:pPr>
            <a:endParaRPr lang="en-US" dirty="0">
              <a:solidFill>
                <a:srgbClr val="002060"/>
              </a:solidFill>
            </a:endParaRPr>
          </a:p>
          <a:p>
            <a:pPr>
              <a:spcBef>
                <a:spcPts val="600"/>
              </a:spcBef>
            </a:pPr>
            <a:r>
              <a:rPr lang="en-US" dirty="0">
                <a:solidFill>
                  <a:srgbClr val="002060"/>
                </a:solidFill>
              </a:rPr>
              <a:t>If meanings of different words are the same, the </a:t>
            </a:r>
            <a:r>
              <a:rPr lang="en-US" dirty="0">
                <a:solidFill>
                  <a:srgbClr val="0305FF"/>
                </a:solidFill>
              </a:rPr>
              <a:t>use of words in the environment will be similar</a:t>
            </a:r>
            <a:endParaRPr lang="en-US" dirty="0">
              <a:solidFill>
                <a:srgbClr val="002060"/>
              </a:solidFill>
            </a:endParaRPr>
          </a:p>
          <a:p>
            <a:pPr>
              <a:spcBef>
                <a:spcPts val="600"/>
              </a:spcBef>
            </a:pPr>
            <a:r>
              <a:rPr lang="en-US" dirty="0">
                <a:solidFill>
                  <a:srgbClr val="002060"/>
                </a:solidFill>
              </a:rPr>
              <a:t>How can we capture this?</a:t>
            </a:r>
            <a:endParaRPr lang="de-DE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A86F06-BE38-3147-9302-3AB79F94315E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25</a:t>
            </a:fld>
            <a:endParaRPr lang="de-DE"/>
          </a:p>
        </p:txBody>
      </p:sp>
      <p:pic>
        <p:nvPicPr>
          <p:cNvPr id="6" name="Picture 4" descr="txp_fig">
            <a:extLst>
              <a:ext uri="{FF2B5EF4-FFF2-40B4-BE49-F238E27FC236}">
                <a16:creationId xmlns:a16="http://schemas.microsoft.com/office/drawing/2014/main" id="{B5D38E93-1CA3-734E-9A25-971907B681FB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848791"/>
            <a:ext cx="3140590" cy="403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BCA24E5-632B-4F10-99C1-250FBEC2D3F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80751BF9-9AFE-43E3-9BB3-7D3D8C8A652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346551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9026B-F044-914A-925E-B6CAB9D87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Dimensionality</a:t>
            </a:r>
            <a:r>
              <a:rPr lang="de-DE" dirty="0"/>
              <a:t> </a:t>
            </a:r>
            <a:r>
              <a:rPr lang="de-DE" dirty="0" err="1"/>
              <a:t>reduction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9D9D4-47F4-D54E-BE5F-261BD0E1739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Instead of using </a:t>
            </a:r>
            <a:r>
              <a:rPr lang="en-US" dirty="0">
                <a:solidFill>
                  <a:srgbClr val="008CC0"/>
                </a:solidFill>
              </a:rPr>
              <a:t>m=20000 </a:t>
            </a:r>
            <a:r>
              <a:rPr lang="en-US" dirty="0"/>
              <a:t>terms for vectors,</a:t>
            </a:r>
          </a:p>
          <a:p>
            <a:pPr>
              <a:spcBef>
                <a:spcPts val="600"/>
              </a:spcBef>
            </a:pPr>
            <a:r>
              <a:rPr lang="en-US" dirty="0"/>
              <a:t>Reduction to approx. </a:t>
            </a:r>
            <a:r>
              <a:rPr lang="en-US" dirty="0">
                <a:solidFill>
                  <a:srgbClr val="008CC0"/>
                </a:solidFill>
              </a:rPr>
              <a:t>k=100 </a:t>
            </a:r>
            <a:r>
              <a:rPr lang="en-US" dirty="0"/>
              <a:t>new dimensions, so that similarities are retained</a:t>
            </a:r>
          </a:p>
          <a:p>
            <a:pPr lvl="1">
              <a:spcBef>
                <a:spcPts val="600"/>
              </a:spcBef>
            </a:pPr>
            <a:r>
              <a:rPr lang="en-US" dirty="0">
                <a:solidFill>
                  <a:schemeClr val="tx1"/>
                </a:solidFill>
              </a:rPr>
              <a:t>Known as </a:t>
            </a:r>
            <a:r>
              <a:rPr lang="en-US" dirty="0">
                <a:solidFill>
                  <a:srgbClr val="0305FF"/>
                </a:solidFill>
              </a:rPr>
              <a:t>Latent Semantic Indexing (LSI)</a:t>
            </a:r>
            <a:endParaRPr lang="en-US" dirty="0"/>
          </a:p>
          <a:p>
            <a:pPr>
              <a:spcBef>
                <a:spcPts val="600"/>
              </a:spcBef>
            </a:pPr>
            <a:r>
              <a:rPr lang="en-US" dirty="0"/>
              <a:t>2 Methods</a:t>
            </a:r>
          </a:p>
          <a:p>
            <a:pPr lvl="1">
              <a:spcBef>
                <a:spcPts val="600"/>
              </a:spcBef>
            </a:pPr>
            <a:r>
              <a:rPr lang="en-US" dirty="0">
                <a:solidFill>
                  <a:srgbClr val="0305FF"/>
                </a:solidFill>
              </a:rPr>
              <a:t>Random projection </a:t>
            </a:r>
            <a:r>
              <a:rPr lang="en-US" dirty="0"/>
              <a:t>on </a:t>
            </a:r>
            <a:r>
              <a:rPr lang="en-US" i="1" dirty="0">
                <a:solidFill>
                  <a:srgbClr val="008CC0"/>
                </a:solidFill>
              </a:rPr>
              <a:t>k&lt;&lt;m </a:t>
            </a:r>
            <a:r>
              <a:rPr lang="en-US" dirty="0"/>
              <a:t>axes</a:t>
            </a:r>
          </a:p>
          <a:p>
            <a:pPr lvl="1">
              <a:spcBef>
                <a:spcPts val="600"/>
              </a:spcBef>
            </a:pPr>
            <a:r>
              <a:rPr lang="en-US" dirty="0">
                <a:solidFill>
                  <a:srgbClr val="0205FF"/>
                </a:solidFill>
              </a:rPr>
              <a:t>Singular value decomposition </a:t>
            </a:r>
            <a:r>
              <a:rPr lang="en-US" dirty="0"/>
              <a:t>or </a:t>
            </a:r>
            <a:r>
              <a:rPr lang="en-US" dirty="0">
                <a:solidFill>
                  <a:srgbClr val="0205FF"/>
                </a:solidFill>
              </a:rPr>
              <a:t>principle component analysis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BB0DFE-275C-7649-B66C-F10696A3C61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26</a:t>
            </a:fld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4108C3A-6296-496E-8B38-36DAB5397E77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DEF56A4-0357-4FB0-B1D8-13840842A70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19817311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zh-CN" sz="2700" dirty="0" err="1">
                <a:latin typeface="+mn-lt"/>
                <a:ea typeface="宋体" charset="0"/>
                <a:cs typeface="宋体" charset="0"/>
              </a:rPr>
              <a:t>Example</a:t>
            </a:r>
            <a:r>
              <a:rPr lang="de-DE" altLang="zh-CN" sz="2700" dirty="0">
                <a:latin typeface="+mn-lt"/>
                <a:ea typeface="宋体" charset="0"/>
                <a:cs typeface="宋体" charset="0"/>
              </a:rPr>
              <a:t>: </a:t>
            </a:r>
            <a:r>
              <a:rPr lang="de-DE" altLang="zh-CN" sz="2700" dirty="0" err="1">
                <a:latin typeface="+mn-lt"/>
                <a:ea typeface="宋体" charset="0"/>
                <a:cs typeface="宋体" charset="0"/>
              </a:rPr>
              <a:t>Projection</a:t>
            </a:r>
            <a:r>
              <a:rPr lang="de-DE" altLang="zh-CN" sz="2700" dirty="0">
                <a:latin typeface="+mn-lt"/>
                <a:ea typeface="宋体" charset="0"/>
                <a:cs typeface="宋体" charset="0"/>
              </a:rPr>
              <a:t> </a:t>
            </a:r>
            <a:r>
              <a:rPr lang="en-US" altLang="zh-CN" sz="2700" dirty="0">
                <a:latin typeface="+mn-lt"/>
                <a:ea typeface="宋体" charset="0"/>
                <a:cs typeface="宋体" charset="0"/>
              </a:rPr>
              <a:t>from 3 to 2 axes</a:t>
            </a:r>
            <a:endParaRPr lang="de-DE" altLang="zh-CN" sz="2700" dirty="0">
              <a:latin typeface="+mn-lt"/>
              <a:ea typeface="宋体" charset="0"/>
              <a:cs typeface="宋体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FC2B72-9E31-40AC-9224-5BD7FB7C4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7CC9B63-267F-41C6-BAC8-E042E70FB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GenAI</a:t>
            </a:r>
            <a:r>
              <a:rPr lang="de-DE" dirty="0"/>
              <a:t> | Ralf Möller, Sylvia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3A8B8A3-90DC-4046-BBE6-DC3410DA2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27</a:t>
            </a:fld>
            <a:endParaRPr lang="de-DE"/>
          </a:p>
        </p:txBody>
      </p:sp>
      <p:cxnSp>
        <p:nvCxnSpPr>
          <p:cNvPr id="50179" name="AutoShape 3"/>
          <p:cNvCxnSpPr>
            <a:cxnSpLocks noChangeShapeType="1"/>
          </p:cNvCxnSpPr>
          <p:nvPr/>
        </p:nvCxnSpPr>
        <p:spPr bwMode="auto">
          <a:xfrm>
            <a:off x="2800350" y="3277358"/>
            <a:ext cx="200025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0180" name="AutoShape 4"/>
          <p:cNvCxnSpPr>
            <a:cxnSpLocks noChangeShapeType="1"/>
          </p:cNvCxnSpPr>
          <p:nvPr/>
        </p:nvCxnSpPr>
        <p:spPr bwMode="auto">
          <a:xfrm flipV="1">
            <a:off x="2800350" y="1848608"/>
            <a:ext cx="0" cy="14287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0181" name="AutoShape 5"/>
          <p:cNvCxnSpPr>
            <a:cxnSpLocks noChangeShapeType="1"/>
          </p:cNvCxnSpPr>
          <p:nvPr/>
        </p:nvCxnSpPr>
        <p:spPr bwMode="auto">
          <a:xfrm flipH="1">
            <a:off x="1485900" y="3277358"/>
            <a:ext cx="1314450" cy="8001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0182" name="AutoShape 6"/>
          <p:cNvCxnSpPr>
            <a:cxnSpLocks noChangeShapeType="1"/>
          </p:cNvCxnSpPr>
          <p:nvPr/>
        </p:nvCxnSpPr>
        <p:spPr bwMode="auto">
          <a:xfrm flipV="1">
            <a:off x="2800350" y="2763008"/>
            <a:ext cx="1428750" cy="51435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0183" name="AutoShape 7"/>
          <p:cNvCxnSpPr>
            <a:cxnSpLocks noChangeShapeType="1"/>
          </p:cNvCxnSpPr>
          <p:nvPr/>
        </p:nvCxnSpPr>
        <p:spPr bwMode="auto">
          <a:xfrm>
            <a:off x="2800350" y="3277358"/>
            <a:ext cx="1200150" cy="514350"/>
          </a:xfrm>
          <a:prstGeom prst="straightConnector1">
            <a:avLst/>
          </a:prstGeom>
          <a:noFill/>
          <a:ln w="9525">
            <a:solidFill>
              <a:srgbClr val="990033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0184" name="AutoShape 8"/>
          <p:cNvCxnSpPr>
            <a:cxnSpLocks noChangeShapeType="1"/>
          </p:cNvCxnSpPr>
          <p:nvPr/>
        </p:nvCxnSpPr>
        <p:spPr bwMode="auto">
          <a:xfrm flipV="1">
            <a:off x="2800350" y="2134358"/>
            <a:ext cx="685800" cy="114300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0185" name="AutoShape 9"/>
          <p:cNvCxnSpPr>
            <a:cxnSpLocks noChangeShapeType="1"/>
          </p:cNvCxnSpPr>
          <p:nvPr/>
        </p:nvCxnSpPr>
        <p:spPr bwMode="auto">
          <a:xfrm flipH="1" flipV="1">
            <a:off x="1543050" y="2420108"/>
            <a:ext cx="1257300" cy="857250"/>
          </a:xfrm>
          <a:prstGeom prst="straightConnector1">
            <a:avLst/>
          </a:prstGeom>
          <a:noFill/>
          <a:ln w="9525">
            <a:solidFill>
              <a:srgbClr val="990033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3486150" y="1905758"/>
            <a:ext cx="3524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zh-CN" sz="1350" i="0">
                <a:latin typeface="+mn-lt"/>
                <a:ea typeface="宋体" charset="0"/>
                <a:cs typeface="宋体" charset="0"/>
              </a:rPr>
              <a:t>d</a:t>
            </a:r>
            <a:r>
              <a:rPr lang="en-US" altLang="zh-CN" sz="1350" i="0" baseline="-25000">
                <a:latin typeface="+mn-lt"/>
                <a:ea typeface="宋体" charset="0"/>
                <a:cs typeface="宋体" charset="0"/>
              </a:rPr>
              <a:t>2</a:t>
            </a: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4171950" y="2591558"/>
            <a:ext cx="33374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zh-CN" sz="1350" i="0">
                <a:latin typeface="+mn-lt"/>
                <a:ea typeface="宋体" charset="0"/>
                <a:cs typeface="宋体" charset="0"/>
              </a:rPr>
              <a:t>d</a:t>
            </a:r>
            <a:r>
              <a:rPr lang="en-US" altLang="zh-CN" sz="1350" i="0" baseline="-25000">
                <a:latin typeface="+mn-lt"/>
                <a:ea typeface="宋体" charset="0"/>
                <a:cs typeface="宋体" charset="0"/>
              </a:rPr>
              <a:t>1</a:t>
            </a:r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1200151" y="2305808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endParaRPr lang="zh-CN" altLang="en-US" sz="1350" i="0">
              <a:latin typeface="+mn-lt"/>
              <a:ea typeface="宋体" charset="0"/>
              <a:cs typeface="宋体" charset="0"/>
            </a:endParaRPr>
          </a:p>
        </p:txBody>
      </p:sp>
      <p:sp>
        <p:nvSpPr>
          <p:cNvPr id="50189" name="Text Box 13"/>
          <p:cNvSpPr txBox="1">
            <a:spLocks noChangeArrowheads="1"/>
          </p:cNvSpPr>
          <p:nvPr/>
        </p:nvSpPr>
        <p:spPr bwMode="auto">
          <a:xfrm>
            <a:off x="3886200" y="3716699"/>
            <a:ext cx="33374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zh-CN" sz="1500" i="0">
                <a:latin typeface="+mn-lt"/>
                <a:ea typeface="宋体" charset="0"/>
                <a:cs typeface="宋体" charset="0"/>
              </a:rPr>
              <a:t>x</a:t>
            </a:r>
            <a:r>
              <a:rPr lang="en-US" altLang="zh-CN" sz="1500" i="0" baseline="-25000">
                <a:latin typeface="+mn-lt"/>
                <a:ea typeface="宋体" charset="0"/>
                <a:cs typeface="宋体" charset="0"/>
              </a:rPr>
              <a:t>1</a:t>
            </a:r>
            <a:endParaRPr lang="en-US" altLang="zh-CN" sz="1350" i="0">
              <a:latin typeface="+mn-lt"/>
              <a:ea typeface="宋体" charset="0"/>
              <a:cs typeface="宋体" charset="0"/>
            </a:endParaRPr>
          </a:p>
        </p:txBody>
      </p:sp>
      <p:sp>
        <p:nvSpPr>
          <p:cNvPr id="50190" name="Text Box 14"/>
          <p:cNvSpPr txBox="1">
            <a:spLocks noChangeArrowheads="1"/>
          </p:cNvSpPr>
          <p:nvPr/>
        </p:nvSpPr>
        <p:spPr bwMode="auto">
          <a:xfrm>
            <a:off x="2500312" y="1666442"/>
            <a:ext cx="35779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zh-CN" sz="1500" i="0">
                <a:latin typeface="+mn-lt"/>
                <a:ea typeface="宋体" charset="0"/>
                <a:cs typeface="宋体" charset="0"/>
              </a:rPr>
              <a:t>t </a:t>
            </a:r>
            <a:r>
              <a:rPr lang="en-US" altLang="zh-CN" sz="1500" i="0" baseline="-25000">
                <a:latin typeface="+mn-lt"/>
                <a:ea typeface="宋体" charset="0"/>
                <a:cs typeface="宋体" charset="0"/>
              </a:rPr>
              <a:t>3</a:t>
            </a:r>
            <a:endParaRPr lang="en-US" altLang="zh-CN" sz="1350" i="0">
              <a:latin typeface="+mn-lt"/>
              <a:ea typeface="宋体" charset="0"/>
              <a:cs typeface="宋体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1304925" y="2226036"/>
            <a:ext cx="33374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500">
                <a:ea typeface="宋体" charset="0"/>
                <a:cs typeface="宋体" charset="0"/>
              </a:rPr>
              <a:t>x</a:t>
            </a:r>
            <a:r>
              <a:rPr lang="en-US" altLang="zh-CN" sz="1500" baseline="-25000">
                <a:ea typeface="宋体" charset="0"/>
                <a:cs typeface="宋体" charset="0"/>
              </a:rPr>
              <a:t>2</a:t>
            </a:r>
            <a:endParaRPr lang="en-US" altLang="zh-CN" sz="1350" baseline="-25000">
              <a:ea typeface="宋体" charset="0"/>
              <a:cs typeface="宋体" charset="0"/>
            </a:endParaRPr>
          </a:p>
        </p:txBody>
      </p:sp>
      <p:sp>
        <p:nvSpPr>
          <p:cNvPr id="50192" name="Text Box 16"/>
          <p:cNvSpPr txBox="1">
            <a:spLocks noChangeArrowheads="1"/>
          </p:cNvSpPr>
          <p:nvPr/>
        </p:nvSpPr>
        <p:spPr bwMode="auto">
          <a:xfrm>
            <a:off x="1300162" y="3940536"/>
            <a:ext cx="35779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zh-CN" sz="1500" i="0">
                <a:latin typeface="+mn-lt"/>
                <a:ea typeface="宋体" charset="0"/>
                <a:cs typeface="宋体" charset="0"/>
              </a:rPr>
              <a:t>t </a:t>
            </a:r>
            <a:r>
              <a:rPr lang="en-US" altLang="zh-CN" sz="1500" i="0" baseline="-25000">
                <a:latin typeface="+mn-lt"/>
                <a:ea typeface="宋体" charset="0"/>
                <a:cs typeface="宋体" charset="0"/>
              </a:rPr>
              <a:t>2</a:t>
            </a:r>
            <a:endParaRPr lang="en-US" altLang="zh-CN" sz="1350" i="0">
              <a:latin typeface="+mn-lt"/>
              <a:ea typeface="宋体" charset="0"/>
              <a:cs typeface="宋体" charset="0"/>
            </a:endParaRPr>
          </a:p>
        </p:txBody>
      </p:sp>
      <p:sp>
        <p:nvSpPr>
          <p:cNvPr id="50193" name="Text Box 17"/>
          <p:cNvSpPr txBox="1">
            <a:spLocks noChangeArrowheads="1"/>
          </p:cNvSpPr>
          <p:nvPr/>
        </p:nvSpPr>
        <p:spPr bwMode="auto">
          <a:xfrm>
            <a:off x="4672012" y="3266642"/>
            <a:ext cx="35779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zh-CN" sz="1500" i="0">
                <a:latin typeface="+mn-lt"/>
                <a:ea typeface="宋体" charset="0"/>
                <a:cs typeface="宋体" charset="0"/>
              </a:rPr>
              <a:t>t </a:t>
            </a:r>
            <a:r>
              <a:rPr lang="en-US" altLang="zh-CN" sz="1500" i="0" baseline="-25000">
                <a:latin typeface="+mn-lt"/>
                <a:ea typeface="宋体" charset="0"/>
                <a:cs typeface="宋体" charset="0"/>
              </a:rPr>
              <a:t>1</a:t>
            </a:r>
            <a:endParaRPr lang="en-US" altLang="zh-CN" sz="1350" i="0">
              <a:latin typeface="+mn-lt"/>
              <a:ea typeface="宋体" charset="0"/>
              <a:cs typeface="宋体" charset="0"/>
            </a:endParaRPr>
          </a:p>
        </p:txBody>
      </p:sp>
      <p:cxnSp>
        <p:nvCxnSpPr>
          <p:cNvPr id="50194" name="AutoShape 18"/>
          <p:cNvCxnSpPr>
            <a:cxnSpLocks noChangeShapeType="1"/>
          </p:cNvCxnSpPr>
          <p:nvPr/>
        </p:nvCxnSpPr>
        <p:spPr bwMode="auto">
          <a:xfrm>
            <a:off x="5829300" y="3609542"/>
            <a:ext cx="2000250" cy="1191"/>
          </a:xfrm>
          <a:prstGeom prst="straightConnector1">
            <a:avLst/>
          </a:prstGeom>
          <a:noFill/>
          <a:ln w="9525">
            <a:solidFill>
              <a:srgbClr val="990033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0195" name="Text Box 19"/>
          <p:cNvSpPr txBox="1">
            <a:spLocks noChangeArrowheads="1"/>
          </p:cNvSpPr>
          <p:nvPr/>
        </p:nvSpPr>
        <p:spPr bwMode="auto">
          <a:xfrm>
            <a:off x="7591425" y="3609542"/>
            <a:ext cx="33374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zh-CN" sz="1500" i="0">
                <a:latin typeface="+mn-lt"/>
                <a:ea typeface="宋体" charset="0"/>
                <a:cs typeface="宋体" charset="0"/>
              </a:rPr>
              <a:t>x</a:t>
            </a:r>
            <a:r>
              <a:rPr lang="en-US" altLang="zh-CN" sz="1500" i="0" baseline="-25000">
                <a:latin typeface="+mn-lt"/>
                <a:ea typeface="宋体" charset="0"/>
                <a:cs typeface="宋体" charset="0"/>
              </a:rPr>
              <a:t>1</a:t>
            </a:r>
            <a:endParaRPr lang="en-US" altLang="zh-CN" sz="1350" i="0">
              <a:latin typeface="+mn-lt"/>
              <a:ea typeface="宋体" charset="0"/>
              <a:cs typeface="宋体" charset="0"/>
            </a:endParaRPr>
          </a:p>
        </p:txBody>
      </p:sp>
      <p:cxnSp>
        <p:nvCxnSpPr>
          <p:cNvPr id="50196" name="AutoShape 20"/>
          <p:cNvCxnSpPr>
            <a:cxnSpLocks noChangeShapeType="1"/>
          </p:cNvCxnSpPr>
          <p:nvPr/>
        </p:nvCxnSpPr>
        <p:spPr bwMode="auto">
          <a:xfrm flipV="1">
            <a:off x="5829300" y="2180792"/>
            <a:ext cx="0" cy="1428750"/>
          </a:xfrm>
          <a:prstGeom prst="straightConnector1">
            <a:avLst/>
          </a:prstGeom>
          <a:noFill/>
          <a:ln w="9525">
            <a:solidFill>
              <a:srgbClr val="990033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5543550" y="2066492"/>
            <a:ext cx="33374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500">
                <a:ea typeface="宋体" charset="0"/>
                <a:cs typeface="宋体" charset="0"/>
              </a:rPr>
              <a:t>x</a:t>
            </a:r>
            <a:r>
              <a:rPr lang="en-US" altLang="zh-CN" sz="1500" baseline="-25000">
                <a:ea typeface="宋体" charset="0"/>
                <a:cs typeface="宋体" charset="0"/>
              </a:rPr>
              <a:t>2</a:t>
            </a:r>
            <a:endParaRPr lang="en-US" altLang="zh-CN" sz="1350" baseline="-25000">
              <a:ea typeface="宋体" charset="0"/>
              <a:cs typeface="宋体" charset="0"/>
            </a:endParaRPr>
          </a:p>
        </p:txBody>
      </p:sp>
      <p:cxnSp>
        <p:nvCxnSpPr>
          <p:cNvPr id="50198" name="AutoShape 22"/>
          <p:cNvCxnSpPr>
            <a:cxnSpLocks noChangeShapeType="1"/>
          </p:cNvCxnSpPr>
          <p:nvPr/>
        </p:nvCxnSpPr>
        <p:spPr bwMode="auto">
          <a:xfrm flipV="1">
            <a:off x="5829300" y="3095192"/>
            <a:ext cx="1428750" cy="51435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0199" name="AutoShape 23"/>
          <p:cNvCxnSpPr>
            <a:cxnSpLocks noChangeShapeType="1"/>
          </p:cNvCxnSpPr>
          <p:nvPr/>
        </p:nvCxnSpPr>
        <p:spPr bwMode="auto">
          <a:xfrm flipV="1">
            <a:off x="5829300" y="2466542"/>
            <a:ext cx="685800" cy="114300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0200" name="Text Box 24"/>
          <p:cNvSpPr txBox="1">
            <a:spLocks noChangeArrowheads="1"/>
          </p:cNvSpPr>
          <p:nvPr/>
        </p:nvSpPr>
        <p:spPr bwMode="auto">
          <a:xfrm>
            <a:off x="6334125" y="2248658"/>
            <a:ext cx="3524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zh-CN" sz="1350" i="0">
                <a:latin typeface="+mn-lt"/>
                <a:ea typeface="宋体" charset="0"/>
                <a:cs typeface="宋体" charset="0"/>
              </a:rPr>
              <a:t>d</a:t>
            </a:r>
            <a:r>
              <a:rPr lang="en-US" altLang="zh-CN" sz="1350" i="0" baseline="-25000">
                <a:latin typeface="+mn-lt"/>
                <a:ea typeface="宋体" charset="0"/>
                <a:cs typeface="宋体" charset="0"/>
              </a:rPr>
              <a:t>2</a:t>
            </a:r>
            <a:endParaRPr lang="en-US" altLang="zh-CN" sz="1350" i="0">
              <a:latin typeface="+mn-lt"/>
              <a:ea typeface="宋体" charset="0"/>
              <a:cs typeface="宋体" charset="0"/>
            </a:endParaRPr>
          </a:p>
        </p:txBody>
      </p:sp>
      <p:sp>
        <p:nvSpPr>
          <p:cNvPr id="50201" name="Text Box 25"/>
          <p:cNvSpPr txBox="1">
            <a:spLocks noChangeArrowheads="1"/>
          </p:cNvSpPr>
          <p:nvPr/>
        </p:nvSpPr>
        <p:spPr bwMode="auto">
          <a:xfrm>
            <a:off x="7134225" y="2877308"/>
            <a:ext cx="33374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zh-CN" sz="1350" i="0">
                <a:latin typeface="+mn-lt"/>
                <a:ea typeface="宋体" charset="0"/>
                <a:cs typeface="宋体" charset="0"/>
              </a:rPr>
              <a:t>d</a:t>
            </a:r>
            <a:r>
              <a:rPr lang="en-US" altLang="zh-CN" sz="1350" i="0" baseline="-25000">
                <a:latin typeface="+mn-lt"/>
                <a:ea typeface="宋体" charset="0"/>
                <a:cs typeface="宋体" charset="0"/>
              </a:rPr>
              <a:t>1</a:t>
            </a:r>
          </a:p>
        </p:txBody>
      </p:sp>
      <p:sp>
        <p:nvSpPr>
          <p:cNvPr id="50202" name="AutoShape 26"/>
          <p:cNvSpPr>
            <a:spLocks noChangeArrowheads="1"/>
          </p:cNvSpPr>
          <p:nvPr/>
        </p:nvSpPr>
        <p:spPr bwMode="auto">
          <a:xfrm>
            <a:off x="4857750" y="2752293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 sz="1350">
              <a:solidFill>
                <a:schemeClr val="bg1"/>
              </a:solidFill>
            </a:endParaRPr>
          </a:p>
        </p:txBody>
      </p:sp>
      <p:sp>
        <p:nvSpPr>
          <p:cNvPr id="50203" name="Text Box 27"/>
          <p:cNvSpPr txBox="1">
            <a:spLocks noChangeArrowheads="1"/>
          </p:cNvSpPr>
          <p:nvPr/>
        </p:nvSpPr>
        <p:spPr bwMode="auto">
          <a:xfrm>
            <a:off x="2520553" y="4009593"/>
            <a:ext cx="39816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de-DE" altLang="zh-CN" sz="1800" i="0" dirty="0" err="1">
                <a:latin typeface="+mn-lt"/>
                <a:ea typeface="宋体" charset="0"/>
                <a:cs typeface="宋体" charset="0"/>
              </a:rPr>
              <a:t>Choose</a:t>
            </a:r>
            <a:r>
              <a:rPr lang="de-DE" altLang="zh-CN" sz="1800" i="0" dirty="0">
                <a:latin typeface="+mn-lt"/>
                <a:ea typeface="宋体" charset="0"/>
                <a:cs typeface="宋体" charset="0"/>
              </a:rPr>
              <a:t> x</a:t>
            </a:r>
            <a:r>
              <a:rPr lang="de-DE" altLang="zh-CN" sz="1800" i="0" baseline="-25000" dirty="0">
                <a:latin typeface="+mn-lt"/>
                <a:ea typeface="宋体" charset="0"/>
                <a:cs typeface="宋体" charset="0"/>
              </a:rPr>
              <a:t>1</a:t>
            </a:r>
            <a:r>
              <a:rPr lang="de-DE" altLang="zh-CN" sz="1800" i="0" dirty="0">
                <a:latin typeface="+mn-lt"/>
                <a:ea typeface="宋体" charset="0"/>
                <a:cs typeface="宋体" charset="0"/>
              </a:rPr>
              <a:t> </a:t>
            </a:r>
            <a:r>
              <a:rPr lang="de-DE" altLang="zh-CN" sz="1800" i="0" dirty="0" err="1">
                <a:latin typeface="+mn-lt"/>
                <a:ea typeface="宋体" charset="0"/>
                <a:cs typeface="宋体" charset="0"/>
              </a:rPr>
              <a:t>randomly</a:t>
            </a:r>
            <a:r>
              <a:rPr lang="de-DE" altLang="zh-CN" sz="1800" i="0" dirty="0">
                <a:latin typeface="+mn-lt"/>
                <a:ea typeface="宋体" charset="0"/>
                <a:cs typeface="宋体" charset="0"/>
              </a:rPr>
              <a:t> in (t</a:t>
            </a:r>
            <a:r>
              <a:rPr lang="de-DE" altLang="zh-CN" sz="1800" i="0" baseline="-25000" dirty="0">
                <a:latin typeface="+mn-lt"/>
                <a:ea typeface="宋体" charset="0"/>
                <a:cs typeface="宋体" charset="0"/>
              </a:rPr>
              <a:t>1</a:t>
            </a:r>
            <a:r>
              <a:rPr lang="de-DE" altLang="zh-CN" sz="1800" i="0" dirty="0">
                <a:latin typeface="+mn-lt"/>
                <a:ea typeface="宋体" charset="0"/>
                <a:cs typeface="宋体" charset="0"/>
              </a:rPr>
              <a:t>,t</a:t>
            </a:r>
            <a:r>
              <a:rPr lang="de-DE" altLang="zh-CN" sz="1800" i="0" baseline="-25000" dirty="0">
                <a:latin typeface="+mn-lt"/>
                <a:ea typeface="宋体" charset="0"/>
                <a:cs typeface="宋体" charset="0"/>
              </a:rPr>
              <a:t>2</a:t>
            </a:r>
            <a:r>
              <a:rPr lang="de-DE" altLang="zh-CN" sz="1800" i="0" dirty="0">
                <a:latin typeface="+mn-lt"/>
                <a:ea typeface="宋体" charset="0"/>
                <a:cs typeface="宋体" charset="0"/>
              </a:rPr>
              <a:t>,t</a:t>
            </a:r>
            <a:r>
              <a:rPr lang="de-DE" altLang="zh-CN" sz="1800" i="0" baseline="-25000" dirty="0">
                <a:latin typeface="+mn-lt"/>
                <a:ea typeface="宋体" charset="0"/>
                <a:cs typeface="宋体" charset="0"/>
              </a:rPr>
              <a:t>3</a:t>
            </a:r>
            <a:r>
              <a:rPr lang="de-DE" altLang="zh-CN" sz="1800" i="0" dirty="0">
                <a:latin typeface="+mn-lt"/>
                <a:ea typeface="宋体" charset="0"/>
                <a:cs typeface="宋体" charset="0"/>
              </a:rPr>
              <a:t>) </a:t>
            </a:r>
            <a:r>
              <a:rPr lang="de-DE" altLang="zh-CN" sz="1800" i="0" dirty="0" err="1">
                <a:latin typeface="+mn-lt"/>
                <a:ea typeface="宋体" charset="0"/>
                <a:cs typeface="宋体" charset="0"/>
              </a:rPr>
              <a:t>space</a:t>
            </a:r>
            <a:endParaRPr lang="de-DE" altLang="zh-CN" sz="1800" i="0" dirty="0">
              <a:latin typeface="+mn-lt"/>
              <a:ea typeface="宋体" charset="0"/>
              <a:cs typeface="宋体" charset="0"/>
            </a:endParaRPr>
          </a:p>
          <a:p>
            <a:r>
              <a:rPr lang="de-DE" altLang="zh-CN" sz="1800" i="0" dirty="0" err="1">
                <a:latin typeface="+mn-lt"/>
                <a:ea typeface="宋体" charset="0"/>
                <a:cs typeface="宋体" charset="0"/>
              </a:rPr>
              <a:t>Choose</a:t>
            </a:r>
            <a:r>
              <a:rPr lang="de-DE" altLang="zh-CN" sz="1800" i="0" dirty="0">
                <a:latin typeface="+mn-lt"/>
                <a:ea typeface="宋体" charset="0"/>
                <a:cs typeface="宋体" charset="0"/>
              </a:rPr>
              <a:t> x</a:t>
            </a:r>
            <a:r>
              <a:rPr lang="de-DE" altLang="zh-CN" sz="1800" i="0" baseline="-25000" dirty="0">
                <a:latin typeface="+mn-lt"/>
                <a:ea typeface="宋体" charset="0"/>
                <a:cs typeface="宋体" charset="0"/>
              </a:rPr>
              <a:t>2 </a:t>
            </a:r>
            <a:r>
              <a:rPr lang="de-DE" altLang="zh-CN" sz="1800" i="0" dirty="0" err="1">
                <a:latin typeface="+mn-lt"/>
                <a:ea typeface="宋体" charset="0"/>
                <a:cs typeface="宋体" charset="0"/>
              </a:rPr>
              <a:t>randomly</a:t>
            </a:r>
            <a:r>
              <a:rPr lang="de-DE" altLang="zh-CN" sz="1800" i="0" dirty="0">
                <a:latin typeface="+mn-lt"/>
                <a:ea typeface="宋体" charset="0"/>
                <a:cs typeface="宋体" charset="0"/>
              </a:rPr>
              <a:t> but orthogonal to x</a:t>
            </a:r>
            <a:r>
              <a:rPr lang="de-DE" altLang="zh-CN" sz="1800" i="0" baseline="-25000" dirty="0">
                <a:latin typeface="+mn-lt"/>
                <a:ea typeface="宋体" charset="0"/>
                <a:cs typeface="宋体" charset="0"/>
              </a:rPr>
              <a:t>1</a:t>
            </a:r>
            <a:endParaRPr lang="de-DE" altLang="zh-CN" sz="1800" i="0" dirty="0">
              <a:latin typeface="+mn-lt"/>
              <a:ea typeface="宋体" charset="0"/>
              <a:cs typeface="宋体" charset="0"/>
            </a:endParaRPr>
          </a:p>
        </p:txBody>
      </p:sp>
      <p:sp>
        <p:nvSpPr>
          <p:cNvPr id="50204" name="AutoShape 28"/>
          <p:cNvSpPr>
            <a:spLocks noChangeArrowheads="1"/>
          </p:cNvSpPr>
          <p:nvPr/>
        </p:nvSpPr>
        <p:spPr bwMode="auto">
          <a:xfrm>
            <a:off x="2457450" y="4606717"/>
            <a:ext cx="3981449" cy="448092"/>
          </a:xfrm>
          <a:prstGeom prst="upArrowCallout">
            <a:avLst>
              <a:gd name="adj1" fmla="val 172922"/>
              <a:gd name="adj2" fmla="val 172922"/>
              <a:gd name="adj3" fmla="val 16667"/>
              <a:gd name="adj4" fmla="val 66667"/>
            </a:avLst>
          </a:prstGeom>
          <a:solidFill>
            <a:schemeClr val="accent2"/>
          </a:solidFill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de-DE" altLang="zh-CN" sz="1350" dirty="0" err="1">
                <a:solidFill>
                  <a:schemeClr val="bg1"/>
                </a:solidFill>
                <a:ea typeface="宋体" charset="0"/>
                <a:cs typeface="宋体" charset="0"/>
              </a:rPr>
              <a:t>Dot</a:t>
            </a:r>
            <a:r>
              <a:rPr lang="de-DE" altLang="zh-CN" sz="1350" dirty="0">
                <a:solidFill>
                  <a:schemeClr val="bg1"/>
                </a:solidFill>
                <a:ea typeface="宋体" charset="0"/>
                <a:cs typeface="宋体" charset="0"/>
              </a:rPr>
              <a:t> </a:t>
            </a:r>
            <a:r>
              <a:rPr lang="de-DE" altLang="zh-CN" sz="1350" dirty="0" err="1">
                <a:solidFill>
                  <a:schemeClr val="bg1"/>
                </a:solidFill>
                <a:ea typeface="宋体" charset="0"/>
                <a:cs typeface="宋体" charset="0"/>
              </a:rPr>
              <a:t>product</a:t>
            </a:r>
            <a:r>
              <a:rPr lang="de-DE" altLang="zh-CN" sz="1350" dirty="0">
                <a:solidFill>
                  <a:schemeClr val="bg1"/>
                </a:solidFill>
                <a:ea typeface="宋体" charset="0"/>
                <a:cs typeface="宋体" charset="0"/>
              </a:rPr>
              <a:t> </a:t>
            </a:r>
            <a:r>
              <a:rPr lang="de-DE" altLang="zh-CN" sz="1350" dirty="0" err="1">
                <a:solidFill>
                  <a:schemeClr val="bg1"/>
                </a:solidFill>
                <a:ea typeface="宋体" charset="0"/>
                <a:cs typeface="宋体" charset="0"/>
              </a:rPr>
              <a:t>of</a:t>
            </a:r>
            <a:r>
              <a:rPr lang="de-DE" altLang="zh-CN" sz="1350" dirty="0">
                <a:solidFill>
                  <a:schemeClr val="bg1"/>
                </a:solidFill>
                <a:ea typeface="宋体" charset="0"/>
                <a:cs typeface="宋体" charset="0"/>
              </a:rPr>
              <a:t> x</a:t>
            </a:r>
            <a:r>
              <a:rPr lang="de-DE" altLang="zh-CN" sz="1350" baseline="-25000" dirty="0">
                <a:solidFill>
                  <a:schemeClr val="bg1"/>
                </a:solidFill>
                <a:ea typeface="宋体" charset="0"/>
                <a:cs typeface="宋体" charset="0"/>
              </a:rPr>
              <a:t>1 </a:t>
            </a:r>
            <a:r>
              <a:rPr lang="de-DE" altLang="zh-CN" sz="1350" dirty="0">
                <a:solidFill>
                  <a:schemeClr val="bg1"/>
                </a:solidFill>
                <a:ea typeface="宋体" charset="0"/>
                <a:cs typeface="宋体" charset="0"/>
              </a:rPr>
              <a:t>and x</a:t>
            </a:r>
            <a:r>
              <a:rPr lang="de-DE" altLang="zh-CN" sz="1350" baseline="-25000" dirty="0">
                <a:solidFill>
                  <a:schemeClr val="bg1"/>
                </a:solidFill>
                <a:ea typeface="宋体" charset="0"/>
                <a:cs typeface="宋体" charset="0"/>
              </a:rPr>
              <a:t>2 </a:t>
            </a:r>
            <a:r>
              <a:rPr lang="de-DE" altLang="zh-CN" sz="1350" dirty="0" err="1">
                <a:solidFill>
                  <a:schemeClr val="bg1"/>
                </a:solidFill>
                <a:ea typeface="宋体" charset="0"/>
                <a:cs typeface="宋体" charset="0"/>
              </a:rPr>
              <a:t>equal</a:t>
            </a:r>
            <a:r>
              <a:rPr lang="de-DE" altLang="zh-CN" sz="1350" dirty="0">
                <a:solidFill>
                  <a:schemeClr val="bg1"/>
                </a:solidFill>
                <a:ea typeface="宋体" charset="0"/>
                <a:cs typeface="宋体" charset="0"/>
              </a:rPr>
              <a:t> </a:t>
            </a:r>
            <a:r>
              <a:rPr lang="de-DE" altLang="zh-CN" sz="1350" dirty="0" err="1">
                <a:solidFill>
                  <a:schemeClr val="bg1"/>
                </a:solidFill>
                <a:ea typeface="宋体" charset="0"/>
                <a:cs typeface="宋体" charset="0"/>
              </a:rPr>
              <a:t>to</a:t>
            </a:r>
            <a:r>
              <a:rPr lang="de-DE" altLang="zh-CN" sz="1350" dirty="0">
                <a:solidFill>
                  <a:schemeClr val="bg1"/>
                </a:solidFill>
                <a:ea typeface="宋体" charset="0"/>
                <a:cs typeface="宋体" charset="0"/>
              </a:rPr>
              <a:t> 0</a:t>
            </a:r>
            <a:endParaRPr lang="de-DE" altLang="zh-CN" sz="1350" baseline="-25000" dirty="0">
              <a:solidFill>
                <a:schemeClr val="bg1"/>
              </a:solidFill>
              <a:ea typeface="宋体" charset="0"/>
              <a:cs typeface="宋体" charset="0"/>
            </a:endParaRPr>
          </a:p>
        </p:txBody>
      </p:sp>
      <p:sp>
        <p:nvSpPr>
          <p:cNvPr id="29" name="Foliennummernplatzhalter 3"/>
          <p:cNvSpPr txBox="1">
            <a:spLocks/>
          </p:cNvSpPr>
          <p:nvPr/>
        </p:nvSpPr>
        <p:spPr>
          <a:xfrm>
            <a:off x="7110413" y="4777337"/>
            <a:ext cx="756047" cy="147638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defRPr/>
            </a:pPr>
            <a:fld id="{A4C577E2-95DD-1F4B-A688-E8FB02007787}" type="slidenum">
              <a:rPr lang="de-DE" sz="788"/>
              <a:pPr algn="r">
                <a:defRPr/>
              </a:pPr>
              <a:t>27</a:t>
            </a:fld>
            <a:endParaRPr lang="de-DE" sz="788"/>
          </a:p>
        </p:txBody>
      </p:sp>
    </p:spTree>
    <p:extLst>
      <p:ext uri="{BB962C8B-B14F-4D97-AF65-F5344CB8AC3E}">
        <p14:creationId xmlns:p14="http://schemas.microsoft.com/office/powerpoint/2010/main" val="25364852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General: Projection on </a:t>
            </a:r>
            <a:r>
              <a:rPr lang="en-US" sz="2400" i="1" dirty="0">
                <a:solidFill>
                  <a:srgbClr val="008CC0"/>
                </a:solidFill>
                <a:ea typeface="+mn-ea"/>
              </a:rPr>
              <a:t>k&lt;&lt;m </a:t>
            </a:r>
            <a:r>
              <a:rPr lang="en-US" sz="2400" dirty="0"/>
              <a:t>axes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 dirty="0" err="1"/>
              <a:t>Choose</a:t>
            </a:r>
            <a:r>
              <a:rPr lang="de-DE" dirty="0"/>
              <a:t> </a:t>
            </a:r>
            <a:r>
              <a:rPr lang="de-DE" dirty="0" err="1"/>
              <a:t>random</a:t>
            </a:r>
            <a:r>
              <a:rPr lang="de-DE" dirty="0"/>
              <a:t> </a:t>
            </a:r>
            <a:r>
              <a:rPr lang="de-DE" dirty="0" err="1"/>
              <a:t>direction</a:t>
            </a:r>
            <a:r>
              <a:rPr lang="de-DE" dirty="0"/>
              <a:t> </a:t>
            </a:r>
            <a:r>
              <a:rPr lang="de-DE" altLang="zh-CN" dirty="0">
                <a:solidFill>
                  <a:srgbClr val="008CC0"/>
                </a:solidFill>
              </a:rPr>
              <a:t>x</a:t>
            </a:r>
            <a:r>
              <a:rPr lang="de-DE" altLang="zh-CN" baseline="-25000" dirty="0">
                <a:solidFill>
                  <a:srgbClr val="008CC0"/>
                </a:solidFill>
              </a:rPr>
              <a:t>1</a:t>
            </a:r>
            <a:r>
              <a:rPr lang="de-DE" altLang="zh-CN" dirty="0">
                <a:ea typeface="宋体" charset="0"/>
                <a:cs typeface="宋体" charset="0"/>
              </a:rPr>
              <a:t> </a:t>
            </a:r>
            <a:r>
              <a:rPr lang="de-DE" dirty="0"/>
              <a:t>in </a:t>
            </a:r>
            <a:r>
              <a:rPr lang="de-DE" dirty="0" err="1"/>
              <a:t>vector</a:t>
            </a:r>
            <a:r>
              <a:rPr lang="de-DE" dirty="0"/>
              <a:t> </a:t>
            </a:r>
            <a:r>
              <a:rPr lang="de-DE" dirty="0" err="1"/>
              <a:t>space</a:t>
            </a:r>
            <a:endParaRPr lang="de-DE" altLang="zh-CN" dirty="0">
              <a:ea typeface="宋体" charset="0"/>
              <a:cs typeface="宋体" charset="0"/>
            </a:endParaRPr>
          </a:p>
          <a:p>
            <a:r>
              <a:rPr lang="de-DE" dirty="0"/>
              <a:t>For </a:t>
            </a:r>
            <a:r>
              <a:rPr lang="de-DE" dirty="0">
                <a:solidFill>
                  <a:srgbClr val="008CC0"/>
                </a:solidFill>
              </a:rPr>
              <a:t>i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>
                <a:solidFill>
                  <a:srgbClr val="008CC0"/>
                </a:solidFill>
              </a:rPr>
              <a:t>2</a:t>
            </a:r>
            <a:r>
              <a:rPr lang="de-DE" dirty="0"/>
              <a:t> to </a:t>
            </a:r>
            <a:r>
              <a:rPr lang="de-DE" dirty="0">
                <a:solidFill>
                  <a:srgbClr val="008CC0"/>
                </a:solidFill>
              </a:rPr>
              <a:t>k</a:t>
            </a:r>
          </a:p>
          <a:p>
            <a:r>
              <a:rPr lang="de-DE" dirty="0" err="1"/>
              <a:t>Randomly</a:t>
            </a:r>
            <a:r>
              <a:rPr lang="de-DE" dirty="0"/>
              <a:t> </a:t>
            </a:r>
            <a:r>
              <a:rPr lang="de-DE" dirty="0" err="1"/>
              <a:t>choose</a:t>
            </a:r>
            <a:r>
              <a:rPr lang="de-DE" dirty="0"/>
              <a:t> a </a:t>
            </a:r>
            <a:r>
              <a:rPr lang="de-DE" dirty="0" err="1"/>
              <a:t>direction</a:t>
            </a:r>
            <a:r>
              <a:rPr lang="de-DE" dirty="0"/>
              <a:t> </a:t>
            </a:r>
            <a:r>
              <a:rPr lang="de-DE" altLang="zh-CN" dirty="0">
                <a:solidFill>
                  <a:srgbClr val="008CC0"/>
                </a:solidFill>
              </a:rPr>
              <a:t>x</a:t>
            </a:r>
            <a:r>
              <a:rPr lang="de-DE" altLang="zh-CN" baseline="-25000" dirty="0">
                <a:solidFill>
                  <a:srgbClr val="008CC0"/>
                </a:solidFill>
              </a:rPr>
              <a:t>i</a:t>
            </a:r>
            <a:r>
              <a:rPr lang="de-DE" altLang="zh-CN" dirty="0">
                <a:ea typeface="宋体" charset="0"/>
                <a:cs typeface="宋体" charset="0"/>
              </a:rPr>
              <a:t> orthogonal to </a:t>
            </a:r>
            <a:r>
              <a:rPr lang="de-DE" altLang="zh-CN" dirty="0">
                <a:solidFill>
                  <a:srgbClr val="008CC0"/>
                </a:solidFill>
                <a:ea typeface="宋体" charset="0"/>
                <a:cs typeface="宋体" charset="0"/>
              </a:rPr>
              <a:t>x</a:t>
            </a:r>
            <a:r>
              <a:rPr lang="de-DE" altLang="zh-CN" baseline="-25000" dirty="0">
                <a:solidFill>
                  <a:srgbClr val="008CC0"/>
                </a:solidFill>
                <a:ea typeface="宋体" charset="0"/>
                <a:cs typeface="宋体" charset="0"/>
              </a:rPr>
              <a:t>1</a:t>
            </a:r>
            <a:r>
              <a:rPr lang="de-DE" altLang="zh-CN" dirty="0">
                <a:solidFill>
                  <a:srgbClr val="008CC0"/>
                </a:solidFill>
                <a:ea typeface="宋体" charset="0"/>
                <a:cs typeface="宋体" charset="0"/>
              </a:rPr>
              <a:t>, x</a:t>
            </a:r>
            <a:r>
              <a:rPr lang="de-DE" altLang="zh-CN" baseline="-25000" dirty="0">
                <a:solidFill>
                  <a:srgbClr val="008CC0"/>
                </a:solidFill>
                <a:ea typeface="宋体" charset="0"/>
                <a:cs typeface="宋体" charset="0"/>
              </a:rPr>
              <a:t>2</a:t>
            </a:r>
            <a:r>
              <a:rPr lang="de-DE" altLang="zh-CN" dirty="0">
                <a:solidFill>
                  <a:srgbClr val="008CC0"/>
                </a:solidFill>
                <a:ea typeface="宋体" charset="0"/>
                <a:cs typeface="宋体" charset="0"/>
              </a:rPr>
              <a:t>, … x</a:t>
            </a:r>
            <a:r>
              <a:rPr lang="de-DE" altLang="zh-CN" i="1" baseline="-25000" dirty="0">
                <a:solidFill>
                  <a:srgbClr val="008CC0"/>
                </a:solidFill>
                <a:ea typeface="宋体" charset="0"/>
                <a:cs typeface="宋体" charset="0"/>
              </a:rPr>
              <a:t>i</a:t>
            </a:r>
            <a:r>
              <a:rPr lang="de-DE" altLang="zh-CN" baseline="-25000" dirty="0">
                <a:solidFill>
                  <a:srgbClr val="008CC0"/>
                </a:solidFill>
                <a:ea typeface="宋体" charset="0"/>
                <a:cs typeface="宋体" charset="0"/>
              </a:rPr>
              <a:t>–</a:t>
            </a:r>
            <a:r>
              <a:rPr lang="de-DE" altLang="zh-CN" baseline="-35000" dirty="0">
                <a:solidFill>
                  <a:srgbClr val="008CC0"/>
                </a:solidFill>
                <a:ea typeface="宋体" charset="0"/>
                <a:cs typeface="宋体" charset="0"/>
              </a:rPr>
              <a:t>1</a:t>
            </a:r>
            <a:endParaRPr lang="de-DE" altLang="zh-CN" dirty="0">
              <a:solidFill>
                <a:srgbClr val="008CC0"/>
              </a:solidFill>
              <a:ea typeface="宋体" charset="0"/>
              <a:cs typeface="宋体" charset="0"/>
            </a:endParaRPr>
          </a:p>
          <a:p>
            <a:r>
              <a:rPr lang="en-US" dirty="0"/>
              <a:t>Project each vector into the subspace spanned by </a:t>
            </a:r>
            <a:r>
              <a:rPr lang="de-DE" altLang="zh-CN" dirty="0">
                <a:solidFill>
                  <a:srgbClr val="008CC0"/>
                </a:solidFill>
                <a:ea typeface="宋体" charset="0"/>
                <a:cs typeface="宋体" charset="0"/>
              </a:rPr>
              <a:t>{x</a:t>
            </a:r>
            <a:r>
              <a:rPr lang="de-DE" altLang="zh-CN" i="1" baseline="-25000" dirty="0">
                <a:solidFill>
                  <a:srgbClr val="008CC0"/>
                </a:solidFill>
                <a:ea typeface="宋体" charset="0"/>
                <a:cs typeface="宋体" charset="0"/>
              </a:rPr>
              <a:t>1</a:t>
            </a:r>
            <a:r>
              <a:rPr lang="de-DE" altLang="zh-CN" dirty="0">
                <a:solidFill>
                  <a:srgbClr val="008CC0"/>
                </a:solidFill>
                <a:ea typeface="宋体" charset="0"/>
                <a:cs typeface="宋体" charset="0"/>
              </a:rPr>
              <a:t>, x</a:t>
            </a:r>
            <a:r>
              <a:rPr lang="de-DE" altLang="zh-CN" i="1" baseline="-25000" dirty="0">
                <a:solidFill>
                  <a:srgbClr val="008CC0"/>
                </a:solidFill>
                <a:ea typeface="宋体" charset="0"/>
                <a:cs typeface="宋体" charset="0"/>
              </a:rPr>
              <a:t>2</a:t>
            </a:r>
            <a:r>
              <a:rPr lang="de-DE" altLang="zh-CN" dirty="0">
                <a:solidFill>
                  <a:srgbClr val="008CC0"/>
                </a:solidFill>
                <a:ea typeface="宋体" charset="0"/>
                <a:cs typeface="宋体" charset="0"/>
              </a:rPr>
              <a:t>, …, </a:t>
            </a:r>
            <a:r>
              <a:rPr lang="de-DE" altLang="zh-CN" dirty="0" err="1">
                <a:solidFill>
                  <a:srgbClr val="008CC0"/>
                </a:solidFill>
                <a:ea typeface="宋体" charset="0"/>
                <a:cs typeface="宋体" charset="0"/>
              </a:rPr>
              <a:t>x</a:t>
            </a:r>
            <a:r>
              <a:rPr lang="de-DE" altLang="zh-CN" i="1" baseline="-25000" dirty="0" err="1">
                <a:solidFill>
                  <a:srgbClr val="008CC0"/>
                </a:solidFill>
                <a:ea typeface="宋体" charset="0"/>
                <a:cs typeface="宋体" charset="0"/>
              </a:rPr>
              <a:t>k</a:t>
            </a:r>
            <a:r>
              <a:rPr lang="de-DE" altLang="zh-CN" dirty="0">
                <a:solidFill>
                  <a:srgbClr val="008CC0"/>
                </a:solidFill>
                <a:ea typeface="宋体" charset="0"/>
                <a:cs typeface="宋体" charset="0"/>
              </a:rPr>
              <a:t>}</a:t>
            </a:r>
          </a:p>
          <a:p>
            <a:r>
              <a:rPr lang="en-US" dirty="0"/>
              <a:t>Relative distances are preserved with high probability</a:t>
            </a:r>
          </a:p>
          <a:p>
            <a:r>
              <a:rPr lang="de-DE" dirty="0"/>
              <a:t>But: </a:t>
            </a:r>
            <a:r>
              <a:rPr lang="de-DE" dirty="0" err="1"/>
              <a:t>Relatively</a:t>
            </a:r>
            <a:r>
              <a:rPr lang="de-DE" dirty="0"/>
              <a:t> </a:t>
            </a:r>
            <a:r>
              <a:rPr lang="de-DE" dirty="0" err="1"/>
              <a:t>complex</a:t>
            </a:r>
            <a:r>
              <a:rPr lang="de-DE" dirty="0"/>
              <a:t> </a:t>
            </a:r>
            <a:r>
              <a:rPr lang="de-DE" dirty="0" err="1"/>
              <a:t>calculations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28</a:t>
            </a:fld>
            <a:endParaRPr lang="de-DE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1B5B001-B5DA-487D-BD73-A1D1BCC4F867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42175C7-ABF8-4A9C-B0CC-73216EB281E0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29555123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Mappings:</a:t>
            </a:r>
            <a:br>
              <a:rPr lang="de-DE" dirty="0"/>
            </a:br>
            <a:r>
              <a:rPr lang="de-DE" dirty="0"/>
              <a:t>Rotation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29</a:t>
            </a:fld>
            <a:endParaRPr lang="de-DE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0" y="898525"/>
            <a:ext cx="4098925" cy="3725863"/>
          </a:xfrm>
        </p:spPr>
      </p:pic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6CCB62D0-DA3B-44BC-9D8D-D2BBCFAA1598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EC10BC71-4B63-4230-A37B-7619AC9F3F9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48B0D1B9-442D-4F6E-9F10-3115FD2157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24" y="1091353"/>
            <a:ext cx="3868487" cy="3567960"/>
          </a:xfrm>
          <a:prstGeom prst="rect">
            <a:avLst/>
          </a:prstGeom>
        </p:spPr>
      </p:pic>
      <p:sp>
        <p:nvSpPr>
          <p:cNvPr id="6" name="Rechteck 5"/>
          <p:cNvSpPr>
            <a:spLocks noChangeArrowheads="1"/>
          </p:cNvSpPr>
          <p:nvPr/>
        </p:nvSpPr>
        <p:spPr bwMode="auto">
          <a:xfrm>
            <a:off x="7956376" y="4441488"/>
            <a:ext cx="2592288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de-DE" sz="1050" dirty="0">
                <a:solidFill>
                  <a:srgbClr val="0000FF"/>
                </a:solidFill>
              </a:rPr>
              <a:t>[Wikipedia]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40162A3-0F67-C387-1348-5111967C04FB}"/>
              </a:ext>
            </a:extLst>
          </p:cNvPr>
          <p:cNvSpPr/>
          <p:nvPr/>
        </p:nvSpPr>
        <p:spPr>
          <a:xfrm>
            <a:off x="5940152" y="1091353"/>
            <a:ext cx="2806648" cy="29925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CE338D-2803-A59F-30FD-FD92162CE329}"/>
              </a:ext>
            </a:extLst>
          </p:cNvPr>
          <p:cNvSpPr/>
          <p:nvPr/>
        </p:nvSpPr>
        <p:spPr>
          <a:xfrm>
            <a:off x="5790355" y="4209406"/>
            <a:ext cx="1863824" cy="50388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6C27D4-1421-7D82-C500-9F73FFA4BA8C}"/>
              </a:ext>
            </a:extLst>
          </p:cNvPr>
          <p:cNvSpPr/>
          <p:nvPr/>
        </p:nvSpPr>
        <p:spPr>
          <a:xfrm>
            <a:off x="5364088" y="2283892"/>
            <a:ext cx="1863824" cy="50388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0AD49D1-7AA5-869A-441E-A16A22DBE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29" y="2112254"/>
            <a:ext cx="1466178" cy="1526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171C2A-BADB-12C3-9D41-C96A038624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0282" y="2229073"/>
            <a:ext cx="1975899" cy="666626"/>
          </a:xfrm>
          <a:prstGeom prst="rect">
            <a:avLst/>
          </a:prstGeom>
        </p:spPr>
      </p:pic>
      <p:pic>
        <p:nvPicPr>
          <p:cNvPr id="13" name="Picture 12" descr="A close-up of a number&#10;&#10;Description automatically generated">
            <a:extLst>
              <a:ext uri="{FF2B5EF4-FFF2-40B4-BE49-F238E27FC236}">
                <a16:creationId xmlns:a16="http://schemas.microsoft.com/office/drawing/2014/main" id="{2C87BA8B-37A2-C83D-921B-37E7EC86A69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40073" y="3038574"/>
            <a:ext cx="2391754" cy="603326"/>
          </a:xfrm>
          <a:prstGeom prst="rect">
            <a:avLst/>
          </a:prstGeom>
        </p:spPr>
      </p:pic>
      <p:pic>
        <p:nvPicPr>
          <p:cNvPr id="16" name="Picture 15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71B9387B-F254-97CD-9861-8AB8C706475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53779" y="3757927"/>
            <a:ext cx="2284184" cy="67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96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55750506-63DA-49E4-9230-C0565737B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68" y="1131590"/>
            <a:ext cx="8533695" cy="503882"/>
          </a:xfrm>
        </p:spPr>
        <p:txBody>
          <a:bodyPr/>
          <a:lstStyle/>
          <a:p>
            <a:r>
              <a:rPr lang="en-US" dirty="0"/>
              <a:t>Agenda: IR Agents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4C5B764-59AE-4C8C-B3EA-7C9C5A0B128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14311" y="1627646"/>
            <a:ext cx="4347305" cy="309567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800" dirty="0"/>
              <a:t>Agents visit accessible document repository structures (e.g., FDR</a:t>
            </a:r>
            <a:r>
              <a:rPr lang="en-US" sz="1800" baseline="30000" dirty="0"/>
              <a:t>1</a:t>
            </a:r>
            <a:r>
              <a:rPr lang="en-US" sz="1800" dirty="0"/>
              <a:t>)</a:t>
            </a:r>
            <a:endParaRPr lang="en-US" sz="1800" baseline="30000" dirty="0"/>
          </a:p>
          <a:p>
            <a:pPr>
              <a:spcBef>
                <a:spcPts val="0"/>
              </a:spcBef>
            </a:pPr>
            <a:r>
              <a:rPr lang="en-US" sz="1800" dirty="0"/>
              <a:t>Task descriptions: </a:t>
            </a:r>
          </a:p>
          <a:p>
            <a:pPr lvl="1">
              <a:spcBef>
                <a:spcPts val="0"/>
              </a:spcBef>
            </a:pPr>
            <a:r>
              <a:rPr lang="en-US" sz="1800" b="1" dirty="0"/>
              <a:t>Document retrieval </a:t>
            </a:r>
            <a:r>
              <a:rPr lang="en-US" sz="1800" dirty="0" err="1"/>
              <a:t>w.r.t.</a:t>
            </a:r>
            <a:r>
              <a:rPr lang="en-US" sz="1800" dirty="0"/>
              <a:t> search string</a:t>
            </a:r>
          </a:p>
          <a:p>
            <a:pPr lvl="1">
              <a:spcBef>
                <a:spcPts val="0"/>
              </a:spcBef>
            </a:pPr>
            <a:r>
              <a:rPr lang="en-US" sz="1800" dirty="0">
                <a:solidFill>
                  <a:srgbClr val="0205FF"/>
                </a:solidFill>
              </a:rPr>
              <a:t>Statistics</a:t>
            </a:r>
            <a:r>
              <a:rPr lang="en-US" sz="1800" dirty="0"/>
              <a:t>: </a:t>
            </a:r>
            <a:r>
              <a:rPr lang="en-US" sz="1800" b="1" dirty="0"/>
              <a:t>Topic characterization </a:t>
            </a:r>
            <a:r>
              <a:rPr lang="en-US" sz="1800" dirty="0"/>
              <a:t>of documents </a:t>
            </a:r>
            <a:r>
              <a:rPr lang="en-US" sz="1800" dirty="0" err="1"/>
              <a:t>w.r.t.</a:t>
            </a:r>
            <a:r>
              <a:rPr lang="en-US" sz="1800" dirty="0"/>
              <a:t> reference corpus</a:t>
            </a:r>
          </a:p>
          <a:p>
            <a:pPr lvl="1">
              <a:spcBef>
                <a:spcPts val="0"/>
              </a:spcBef>
            </a:pPr>
            <a:r>
              <a:rPr lang="en-US" sz="1800" dirty="0" err="1">
                <a:solidFill>
                  <a:srgbClr val="0205FF"/>
                </a:solidFill>
              </a:rPr>
              <a:t>GenAI</a:t>
            </a:r>
            <a:r>
              <a:rPr lang="en-US" sz="1800" dirty="0"/>
              <a:t>: </a:t>
            </a:r>
            <a:r>
              <a:rPr lang="en-US" sz="1800" b="1" dirty="0"/>
              <a:t>Question answering </a:t>
            </a:r>
            <a:r>
              <a:rPr lang="en-US" sz="1800" dirty="0"/>
              <a:t>and </a:t>
            </a:r>
            <a:br>
              <a:rPr lang="en-US" sz="1800" dirty="0"/>
            </a:br>
            <a:r>
              <a:rPr lang="en-US" sz="1800" dirty="0"/>
              <a:t>information retrieval w/ and w/o </a:t>
            </a:r>
            <a:r>
              <a:rPr lang="en-US" sz="1800" b="1" dirty="0"/>
              <a:t>references</a:t>
            </a:r>
            <a:r>
              <a:rPr lang="en-US" sz="1800" dirty="0"/>
              <a:t>, </a:t>
            </a:r>
            <a:r>
              <a:rPr lang="en-US" sz="1800" b="1" dirty="0"/>
              <a:t>summaries</a:t>
            </a:r>
            <a:r>
              <a:rPr lang="en-US" sz="1800" dirty="0"/>
              <a:t> or </a:t>
            </a:r>
            <a:r>
              <a:rPr lang="en-US" sz="1800" b="1" dirty="0"/>
              <a:t>interpretations</a:t>
            </a:r>
            <a:r>
              <a:rPr lang="en-US" sz="1800" dirty="0"/>
              <a:t> (subjective context descriptions, SCDs)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9854E2C-4FD1-4003-815C-0EF06E2B4A6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 dirty="0"/>
              <a:t>SoSe2024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4781B82-5BF6-4E4B-9D34-9C0C19F6B7B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 dirty="0" err="1"/>
              <a:t>GenAI</a:t>
            </a:r>
            <a:r>
              <a:rPr lang="de-DE" dirty="0"/>
              <a:t> | Ralf Möller, Sylvia Melzer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E6D34ED-DBB9-45CB-977C-588C5CD901FA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3</a:t>
            </a:fld>
            <a:endParaRPr lang="de-DE" dirty="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7CE171BA-F426-4B40-9D29-AFA5B2BE5E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3722"/>
          <a:stretch/>
        </p:blipFill>
        <p:spPr>
          <a:xfrm>
            <a:off x="4582384" y="1118693"/>
            <a:ext cx="4572000" cy="2228823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FEC2CE35-65D6-4848-96E6-E603874B54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384" y="3375515"/>
            <a:ext cx="4572000" cy="680357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E4A68C74-F5D0-4D15-8CE4-288035A370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2385" y="4075744"/>
            <a:ext cx="4572000" cy="58423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464D11-386E-D4F0-ED91-39C96700645E}"/>
              </a:ext>
            </a:extLst>
          </p:cNvPr>
          <p:cNvSpPr txBox="1"/>
          <p:nvPr/>
        </p:nvSpPr>
        <p:spPr>
          <a:xfrm>
            <a:off x="6012160" y="4768566"/>
            <a:ext cx="22300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aseline="30000" dirty="0"/>
              <a:t>1</a:t>
            </a:r>
            <a:r>
              <a:rPr lang="en-GB" sz="1100" dirty="0"/>
              <a:t> </a:t>
            </a:r>
            <a:r>
              <a:rPr lang="en-GB" sz="1100" dirty="0">
                <a:hlinkClick r:id="rId6"/>
              </a:rPr>
              <a:t>https://www.fdr.uni-hamburg.de</a:t>
            </a:r>
            <a:r>
              <a:rPr lang="en-GB" sz="1100" dirty="0"/>
              <a:t>  </a:t>
            </a:r>
            <a:endParaRPr lang="en-DE" sz="1100" dirty="0"/>
          </a:p>
        </p:txBody>
      </p:sp>
    </p:spTree>
    <p:extLst>
      <p:ext uri="{BB962C8B-B14F-4D97-AF65-F5344CB8AC3E}">
        <p14:creationId xmlns:p14="http://schemas.microsoft.com/office/powerpoint/2010/main" val="117068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Mappings:</a:t>
            </a:r>
            <a:br>
              <a:rPr lang="de-DE" dirty="0"/>
            </a:br>
            <a:r>
              <a:rPr lang="de-DE" dirty="0" err="1"/>
              <a:t>Scaling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30</a:t>
            </a:fld>
            <a:endParaRPr lang="de-DE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0" y="898525"/>
            <a:ext cx="4098925" cy="3725863"/>
          </a:xfrm>
        </p:spPr>
      </p:pic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6CCB62D0-DA3B-44BC-9D8D-D2BBCFAA1598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EC10BC71-4B63-4230-A37B-7619AC9F3F9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48B0D1B9-442D-4F6E-9F10-3115FD2157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24" y="1091353"/>
            <a:ext cx="3868487" cy="3567960"/>
          </a:xfrm>
          <a:prstGeom prst="rect">
            <a:avLst/>
          </a:prstGeom>
        </p:spPr>
      </p:pic>
      <p:sp>
        <p:nvSpPr>
          <p:cNvPr id="6" name="Rechteck 5"/>
          <p:cNvSpPr>
            <a:spLocks noChangeArrowheads="1"/>
          </p:cNvSpPr>
          <p:nvPr/>
        </p:nvSpPr>
        <p:spPr bwMode="auto">
          <a:xfrm>
            <a:off x="7956376" y="4441488"/>
            <a:ext cx="2592288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de-DE" sz="1050" dirty="0">
                <a:solidFill>
                  <a:srgbClr val="0000FF"/>
                </a:solidFill>
              </a:rPr>
              <a:t>[Wikipedia]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ACDF3CF-B7A4-F6A4-AD96-3F477F2DD838}"/>
              </a:ext>
            </a:extLst>
          </p:cNvPr>
          <p:cNvSpPr/>
          <p:nvPr/>
        </p:nvSpPr>
        <p:spPr>
          <a:xfrm>
            <a:off x="4696071" y="1091353"/>
            <a:ext cx="4267159" cy="208972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BA059BE-9767-D04B-BA55-A6FA07B2B8BC}"/>
              </a:ext>
            </a:extLst>
          </p:cNvPr>
          <p:cNvSpPr/>
          <p:nvPr/>
        </p:nvSpPr>
        <p:spPr>
          <a:xfrm>
            <a:off x="5790355" y="4209406"/>
            <a:ext cx="1863824" cy="50388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2F0BCA0-DE86-E390-6656-F5B5D6DF96B8}"/>
              </a:ext>
            </a:extLst>
          </p:cNvPr>
          <p:cNvSpPr/>
          <p:nvPr/>
        </p:nvSpPr>
        <p:spPr>
          <a:xfrm>
            <a:off x="6213470" y="3102750"/>
            <a:ext cx="590778" cy="50388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CC9675-23AF-2728-BDEE-9A0E504DC0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850" y="2332916"/>
            <a:ext cx="3275856" cy="857079"/>
          </a:xfrm>
          <a:prstGeom prst="rect">
            <a:avLst/>
          </a:prstGeom>
        </p:spPr>
      </p:pic>
      <p:pic>
        <p:nvPicPr>
          <p:cNvPr id="13" name="Picture 12" descr="A diagram of mathematical equations&#10;&#10;Description automatically generated with medium confidence">
            <a:extLst>
              <a:ext uri="{FF2B5EF4-FFF2-40B4-BE49-F238E27FC236}">
                <a16:creationId xmlns:a16="http://schemas.microsoft.com/office/drawing/2014/main" id="{90DC5CD6-5760-E8DA-9977-0087440B94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9217" y="3330282"/>
            <a:ext cx="1751243" cy="85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4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6030844" y="1192094"/>
            <a:ext cx="3005652" cy="1782031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6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buFont typeface="Wingdings" panose="05000000000000000000" pitchFamily="2" charset="2"/>
              <a:buChar char="§"/>
            </a:pPr>
            <a:r>
              <a:rPr lang="de-DE" altLang="zh-CN" sz="1950" dirty="0" err="1">
                <a:ea typeface="宋体" charset="0"/>
                <a:cs typeface="宋体" charset="0"/>
              </a:rPr>
              <a:t>Example</a:t>
            </a:r>
            <a:r>
              <a:rPr lang="de-DE" altLang="zh-CN" sz="1950" dirty="0">
                <a:ea typeface="宋体" charset="0"/>
                <a:cs typeface="宋体" charset="0"/>
              </a:rPr>
              <a:t>: Shear </a:t>
            </a:r>
            <a:r>
              <a:rPr lang="de-DE" altLang="zh-CN" sz="1950" dirty="0" err="1">
                <a:ea typeface="宋体" charset="0"/>
                <a:cs typeface="宋体" charset="0"/>
              </a:rPr>
              <a:t>mapping</a:t>
            </a:r>
            <a:endParaRPr lang="de-DE" altLang="zh-CN" sz="1950" dirty="0">
              <a:ea typeface="宋体" charset="0"/>
              <a:cs typeface="宋体" charset="0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en-US" altLang="zh-CN" sz="1950" dirty="0">
                <a:ea typeface="宋体" charset="0"/>
                <a:cs typeface="宋体" charset="0"/>
              </a:rPr>
              <a:t>The red arrow does not change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de-DE" altLang="zh-CN" sz="1950" dirty="0" err="1">
                <a:ea typeface="宋体" charset="0"/>
                <a:cs typeface="宋体" charset="0"/>
              </a:rPr>
              <a:t>Eigenvector</a:t>
            </a:r>
            <a:endParaRPr lang="de-DE" altLang="zh-CN" sz="1950" dirty="0">
              <a:ea typeface="宋体" charset="0"/>
              <a:cs typeface="宋体" charset="0"/>
            </a:endParaRPr>
          </a:p>
        </p:txBody>
      </p:sp>
      <p:sp>
        <p:nvSpPr>
          <p:cNvPr id="7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31</a:t>
            </a:fld>
            <a:endParaRPr lang="de-DE"/>
          </a:p>
        </p:txBody>
      </p:sp>
      <p:sp>
        <p:nvSpPr>
          <p:cNvPr id="17414" name="Rechteck 5"/>
          <p:cNvSpPr>
            <a:spLocks noChangeArrowheads="1"/>
          </p:cNvSpPr>
          <p:nvPr/>
        </p:nvSpPr>
        <p:spPr bwMode="auto">
          <a:xfrm>
            <a:off x="3330978" y="4587974"/>
            <a:ext cx="3509274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de-DE" sz="1050" dirty="0">
                <a:solidFill>
                  <a:srgbClr val="0000FF"/>
                </a:solidFill>
              </a:rPr>
              <a:t>[Wikipedia]</a:t>
            </a:r>
          </a:p>
        </p:txBody>
      </p:sp>
      <p:pic>
        <p:nvPicPr>
          <p:cNvPr id="2" name="Bild 1" descr="Mona_Lisa_with_eigenvecto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651" y="897564"/>
            <a:ext cx="4007245" cy="3402378"/>
          </a:xfrm>
          <a:prstGeom prst="rect">
            <a:avLst/>
          </a:prstGeom>
        </p:spPr>
      </p:pic>
      <p:pic>
        <p:nvPicPr>
          <p:cNvPr id="10" name="Picture 10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779" y="2289245"/>
            <a:ext cx="910829" cy="191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369342" y="3934326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5C86AFE-3BE9-4404-B948-01F7AF2644B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512D3E9-637E-4E05-89F9-D0082D1B7C3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7594DC5-1730-49E7-0CFB-821F1B4A4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Mappings</a:t>
            </a:r>
            <a:br>
              <a:rPr lang="en-DE" dirty="0"/>
            </a:br>
            <a:r>
              <a:rPr lang="en-DE" dirty="0"/>
              <a:t>and their</a:t>
            </a:r>
            <a:br>
              <a:rPr lang="en-DE" dirty="0"/>
            </a:br>
            <a:r>
              <a:rPr lang="en-DE" dirty="0"/>
              <a:t>properties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C6DC0F3-A11D-7901-6C9F-DE82F7C61772}"/>
              </a:ext>
            </a:extLst>
          </p:cNvPr>
          <p:cNvGrpSpPr/>
          <p:nvPr/>
        </p:nvGrpSpPr>
        <p:grpSpPr>
          <a:xfrm>
            <a:off x="827584" y="2686821"/>
            <a:ext cx="7054927" cy="1936426"/>
            <a:chOff x="827584" y="2686821"/>
            <a:chExt cx="7054927" cy="1936426"/>
          </a:xfrm>
        </p:grpSpPr>
        <p:pic>
          <p:nvPicPr>
            <p:cNvPr id="15" name="Picture 14" descr="A white background with black text&#10;&#10;Description automatically generated">
              <a:extLst>
                <a:ext uri="{FF2B5EF4-FFF2-40B4-BE49-F238E27FC236}">
                  <a16:creationId xmlns:a16="http://schemas.microsoft.com/office/drawing/2014/main" id="{82EA5FA4-0A2F-8830-050C-3E207C8366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7584" y="2830837"/>
              <a:ext cx="7054927" cy="179241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824D933-EABD-A914-45D6-1012A7903F06}"/>
                </a:ext>
              </a:extLst>
            </p:cNvPr>
            <p:cNvSpPr txBox="1"/>
            <p:nvPr/>
          </p:nvSpPr>
          <p:spPr>
            <a:xfrm>
              <a:off x="845872" y="2686821"/>
              <a:ext cx="1059906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DE" sz="1000" b="1" dirty="0">
                  <a:solidFill>
                    <a:schemeClr val="tx1">
                      <a:lumMod val="50000"/>
                    </a:schemeClr>
                  </a:solidFill>
                </a:rPr>
                <a:t>Horizontal shear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420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Eigenvalues and </a:t>
            </a:r>
            <a:r>
              <a:rPr lang="de-DE" dirty="0" err="1"/>
              <a:t>Eigenvectors</a:t>
            </a:r>
            <a:endParaRPr lang="de-DE" dirty="0"/>
          </a:p>
        </p:txBody>
      </p:sp>
      <p:sp>
        <p:nvSpPr>
          <p:cNvPr id="786435" name="Rectangle 3"/>
          <p:cNvSpPr>
            <a:spLocks noGrp="1" noChangeArrowheads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FF0000"/>
                </a:solidFill>
              </a:rPr>
              <a:t>Eigenvectors</a:t>
            </a:r>
            <a:r>
              <a:rPr lang="en-US" sz="1800" dirty="0"/>
              <a:t> (for a square m </a:t>
            </a:r>
            <a:r>
              <a:rPr lang="de-DE" sz="1800" dirty="0">
                <a:ea typeface="ＭＳ Ｐゴシック" charset="0"/>
                <a:sym typeface="Symbol" charset="0"/>
              </a:rPr>
              <a:t></a:t>
            </a:r>
            <a:r>
              <a:rPr lang="en-US" sz="1800" dirty="0"/>
              <a:t> m matrix </a:t>
            </a:r>
            <a:r>
              <a:rPr lang="en-US" sz="1800" b="1" dirty="0"/>
              <a:t>S</a:t>
            </a:r>
            <a:r>
              <a:rPr lang="en-US" sz="1800" dirty="0"/>
              <a:t>)</a:t>
            </a:r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What is the maximum </a:t>
            </a:r>
            <a:r>
              <a:rPr lang="en-US" sz="1800" dirty="0">
                <a:solidFill>
                  <a:schemeClr val="accent2"/>
                </a:solidFill>
              </a:rPr>
              <a:t>number of eigenvalues</a:t>
            </a:r>
            <a:r>
              <a:rPr lang="en-US" sz="1800" dirty="0"/>
              <a:t>?</a:t>
            </a:r>
          </a:p>
        </p:txBody>
      </p:sp>
      <p:sp>
        <p:nvSpPr>
          <p:cNvPr id="21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32</a:t>
            </a:fld>
            <a:endParaRPr lang="de-DE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175273" y="3578976"/>
            <a:ext cx="5429252" cy="1328738"/>
            <a:chOff x="772" y="2827"/>
            <a:chExt cx="4560" cy="1116"/>
          </a:xfrm>
        </p:grpSpPr>
        <p:pic>
          <p:nvPicPr>
            <p:cNvPr id="18449" name="Picture 5" descr="txp_fig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2827"/>
              <a:ext cx="2637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0" name="Text Box 6"/>
            <p:cNvSpPr txBox="1">
              <a:spLocks noChangeArrowheads="1"/>
            </p:cNvSpPr>
            <p:nvPr/>
          </p:nvSpPr>
          <p:spPr bwMode="auto">
            <a:xfrm>
              <a:off x="772" y="3009"/>
              <a:ext cx="244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kumimoji="1" lang="en-US" sz="1800" i="0" dirty="0">
                  <a:latin typeface="+mn-lt"/>
                </a:rPr>
                <a:t>Has a solution other than 0 if</a:t>
              </a:r>
              <a:endParaRPr kumimoji="1" lang="de-DE" sz="1500" i="0" dirty="0">
                <a:latin typeface="+mn-lt"/>
              </a:endParaRPr>
            </a:p>
          </p:txBody>
        </p:sp>
        <p:pic>
          <p:nvPicPr>
            <p:cNvPr id="18451" name="Picture 7" descr="txp_fig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" y="3054"/>
              <a:ext cx="1047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2" name="Text Box 8"/>
            <p:cNvSpPr txBox="1">
              <a:spLocks noChangeArrowheads="1"/>
            </p:cNvSpPr>
            <p:nvPr/>
          </p:nvSpPr>
          <p:spPr bwMode="auto">
            <a:xfrm>
              <a:off x="772" y="3218"/>
              <a:ext cx="4560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kumimoji="1" lang="en-US" sz="1500" i="0" dirty="0" err="1">
                  <a:latin typeface="+mn-lt"/>
                </a:rPr>
                <a:t>mth</a:t>
              </a:r>
              <a:r>
                <a:rPr kumimoji="1" lang="en-US" sz="1500" i="0" dirty="0">
                  <a:latin typeface="+mn-lt"/>
                </a:rPr>
                <a:t>-order equation in λ with a maximum of m different solutions (zeros of the characteristic polynomial) </a:t>
              </a:r>
              <a:br>
                <a:rPr kumimoji="1" lang="en-US" sz="1500" i="0" dirty="0">
                  <a:latin typeface="+mn-lt"/>
                </a:rPr>
              </a:br>
              <a:r>
                <a:rPr kumimoji="1" lang="en-US" sz="1500" i="0" dirty="0">
                  <a:latin typeface="+mn-lt"/>
                </a:rPr>
                <a:t>- </a:t>
              </a:r>
              <a:r>
                <a:rPr kumimoji="1" lang="en-US" sz="1500" i="0" u="sng" dirty="0">
                  <a:latin typeface="+mn-lt"/>
                </a:rPr>
                <a:t>possibly complex, although S is real.</a:t>
              </a:r>
              <a:endParaRPr kumimoji="1" lang="de-DE" sz="1350" i="0" u="sng" dirty="0">
                <a:latin typeface="+mn-lt"/>
              </a:endParaRPr>
            </a:p>
          </p:txBody>
        </p:sp>
      </p:grpSp>
      <p:sp>
        <p:nvSpPr>
          <p:cNvPr id="18437" name="Rectangle 9"/>
          <p:cNvSpPr>
            <a:spLocks noChangeArrowheads="1"/>
          </p:cNvSpPr>
          <p:nvPr/>
        </p:nvSpPr>
        <p:spPr bwMode="auto">
          <a:xfrm>
            <a:off x="3628025" y="2067694"/>
            <a:ext cx="1314450" cy="483394"/>
          </a:xfrm>
          <a:prstGeom prst="rect">
            <a:avLst/>
          </a:prstGeom>
          <a:solidFill>
            <a:srgbClr val="C0C0C0">
              <a:alpha val="50195"/>
            </a:srgbClr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 sz="1350"/>
          </a:p>
        </p:txBody>
      </p:sp>
      <p:pic>
        <p:nvPicPr>
          <p:cNvPr id="18438" name="Picture 10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006" y="2187946"/>
            <a:ext cx="910829" cy="191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439" name="AutoShape 11"/>
          <p:cNvCxnSpPr>
            <a:cxnSpLocks noChangeShapeType="1"/>
          </p:cNvCxnSpPr>
          <p:nvPr/>
        </p:nvCxnSpPr>
        <p:spPr bwMode="auto">
          <a:xfrm flipV="1">
            <a:off x="3524441" y="2399085"/>
            <a:ext cx="511182" cy="35321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8440" name="AutoShape 12"/>
          <p:cNvCxnSpPr>
            <a:cxnSpLocks noChangeShapeType="1"/>
            <a:stCxn id="18441" idx="0"/>
          </p:cNvCxnSpPr>
          <p:nvPr/>
        </p:nvCxnSpPr>
        <p:spPr bwMode="auto">
          <a:xfrm flipH="1" flipV="1">
            <a:off x="4568621" y="2411786"/>
            <a:ext cx="261936" cy="28455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8441" name="Text Box 13"/>
          <p:cNvSpPr txBox="1">
            <a:spLocks noChangeArrowheads="1"/>
          </p:cNvSpPr>
          <p:nvPr/>
        </p:nvSpPr>
        <p:spPr bwMode="auto">
          <a:xfrm>
            <a:off x="4344590" y="2696344"/>
            <a:ext cx="97193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kumimoji="1" lang="de-DE" sz="1500" i="0">
                <a:latin typeface="+mn-lt"/>
              </a:rPr>
              <a:t>Eigenwert</a:t>
            </a:r>
          </a:p>
        </p:txBody>
      </p:sp>
      <p:pic>
        <p:nvPicPr>
          <p:cNvPr id="18442" name="Picture 14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426" y="3015704"/>
            <a:ext cx="622697" cy="215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3" name="Text Box 15"/>
          <p:cNvSpPr txBox="1">
            <a:spLocks noChangeArrowheads="1"/>
          </p:cNvSpPr>
          <p:nvPr/>
        </p:nvSpPr>
        <p:spPr bwMode="auto">
          <a:xfrm>
            <a:off x="2483768" y="2696344"/>
            <a:ext cx="162890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kumimoji="1" lang="de-DE" sz="1500" i="0" dirty="0">
                <a:latin typeface="+mn-lt"/>
              </a:rPr>
              <a:t>(</a:t>
            </a:r>
            <a:r>
              <a:rPr kumimoji="1" lang="de-DE" sz="1500" i="0" dirty="0" err="1">
                <a:latin typeface="+mn-lt"/>
              </a:rPr>
              <a:t>right</a:t>
            </a:r>
            <a:r>
              <a:rPr kumimoji="1" lang="de-DE" sz="1500" i="0" dirty="0">
                <a:latin typeface="+mn-lt"/>
              </a:rPr>
              <a:t>) Eigenvektor</a:t>
            </a:r>
          </a:p>
        </p:txBody>
      </p:sp>
      <p:pic>
        <p:nvPicPr>
          <p:cNvPr id="18444" name="Picture 16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476" y="3003798"/>
            <a:ext cx="1269206" cy="23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5772150" y="2266702"/>
            <a:ext cx="1941910" cy="739378"/>
            <a:chOff x="4080" y="1296"/>
            <a:chExt cx="1631" cy="621"/>
          </a:xfrm>
        </p:grpSpPr>
        <p:pic>
          <p:nvPicPr>
            <p:cNvPr id="18446" name="Picture 18" descr="txp_fig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8" y="1584"/>
              <a:ext cx="15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7" name="Rectangle 19"/>
            <p:cNvSpPr>
              <a:spLocks noChangeArrowheads="1"/>
            </p:cNvSpPr>
            <p:nvPr/>
          </p:nvSpPr>
          <p:spPr bwMode="auto">
            <a:xfrm>
              <a:off x="4113" y="1296"/>
              <a:ext cx="69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de-DE" sz="1350" dirty="0" err="1"/>
                <a:t>Example</a:t>
              </a:r>
              <a:r>
                <a:rPr lang="de-DE" sz="1350" dirty="0"/>
                <a:t>:</a:t>
              </a:r>
            </a:p>
          </p:txBody>
        </p:sp>
        <p:sp>
          <p:nvSpPr>
            <p:cNvPr id="18448" name="Rectangle 20"/>
            <p:cNvSpPr>
              <a:spLocks noChangeArrowheads="1"/>
            </p:cNvSpPr>
            <p:nvPr/>
          </p:nvSpPr>
          <p:spPr bwMode="auto">
            <a:xfrm>
              <a:off x="4080" y="1296"/>
              <a:ext cx="1631" cy="62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de-DE" sz="135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6343021" y="3440787"/>
            <a:ext cx="106510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50" dirty="0" err="1"/>
              <a:t>determinant</a:t>
            </a:r>
            <a:endParaRPr lang="de-DE" sz="1350" dirty="0"/>
          </a:p>
        </p:txBody>
      </p:sp>
      <p:cxnSp>
        <p:nvCxnSpPr>
          <p:cNvPr id="8" name="Straight Arrow Connector 7"/>
          <p:cNvCxnSpPr>
            <a:cxnSpLocks/>
            <a:stCxn id="6" idx="1"/>
          </p:cNvCxnSpPr>
          <p:nvPr/>
        </p:nvCxnSpPr>
        <p:spPr>
          <a:xfrm flipH="1">
            <a:off x="5836572" y="3590828"/>
            <a:ext cx="506449" cy="25005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9499F63-5ED6-43D8-80A8-CFF8EDF1DE7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 dirty="0"/>
              <a:t>SoSe2024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8767195-DE0F-4C69-9D2E-DB71DA492CF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210123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8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Singular </a:t>
            </a:r>
            <a:r>
              <a:rPr lang="de-DE" dirty="0" err="1"/>
              <a:t>value</a:t>
            </a:r>
            <a:r>
              <a:rPr lang="de-DE" dirty="0"/>
              <a:t> </a:t>
            </a:r>
            <a:r>
              <a:rPr lang="de-DE" dirty="0" err="1"/>
              <a:t>decomposition</a:t>
            </a:r>
            <a:r>
              <a:rPr lang="de-DE" dirty="0"/>
              <a:t> (SVD)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CDAF6D2-8D0C-4506-A944-944E462A08B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de-DE" dirty="0"/>
              <a:t>For an </a:t>
            </a:r>
            <a:r>
              <a:rPr lang="de-DE" sz="1950" dirty="0" err="1">
                <a:solidFill>
                  <a:srgbClr val="008CC0"/>
                </a:solidFill>
                <a:cs typeface="Arial" charset="0"/>
              </a:rPr>
              <a:t>m</a:t>
            </a:r>
            <a:r>
              <a:rPr lang="de-DE" sz="1950" dirty="0" err="1">
                <a:solidFill>
                  <a:srgbClr val="008CC0"/>
                </a:solidFill>
                <a:cs typeface="Arial" charset="0"/>
                <a:sym typeface="Symbol" charset="0"/>
              </a:rPr>
              <a:t></a:t>
            </a:r>
            <a:r>
              <a:rPr lang="de-DE" sz="1950" dirty="0" err="1">
                <a:solidFill>
                  <a:srgbClr val="008CC0"/>
                </a:solidFill>
                <a:cs typeface="Arial" charset="0"/>
              </a:rPr>
              <a:t>n</a:t>
            </a:r>
            <a:r>
              <a:rPr lang="de-DE" sz="1950" dirty="0">
                <a:cs typeface="Arial" charset="0"/>
              </a:rPr>
              <a:t> </a:t>
            </a:r>
            <a:r>
              <a:rPr lang="de-DE" sz="1950" dirty="0" err="1">
                <a:cs typeface="Arial" charset="0"/>
              </a:rPr>
              <a:t>matrix</a:t>
            </a:r>
            <a:r>
              <a:rPr lang="de-DE" sz="1950" dirty="0">
                <a:cs typeface="Arial" charset="0"/>
              </a:rPr>
              <a:t> </a:t>
            </a:r>
            <a:r>
              <a:rPr lang="de-DE" sz="2250" b="1" dirty="0">
                <a:cs typeface="Arial" charset="0"/>
              </a:rPr>
              <a:t>A</a:t>
            </a:r>
            <a:r>
              <a:rPr lang="de-DE" sz="1950" b="1" dirty="0">
                <a:cs typeface="Arial" charset="0"/>
              </a:rPr>
              <a:t> </a:t>
            </a:r>
            <a:r>
              <a:rPr lang="de-DE" sz="1950" dirty="0">
                <a:cs typeface="Arial" charset="0"/>
              </a:rPr>
              <a:t>of rank </a:t>
            </a:r>
            <a:r>
              <a:rPr lang="de-DE" sz="1950" dirty="0">
                <a:solidFill>
                  <a:srgbClr val="008CC0"/>
                </a:solidFill>
                <a:cs typeface="Arial" charset="0"/>
              </a:rPr>
              <a:t>r</a:t>
            </a:r>
            <a:r>
              <a:rPr lang="en-US" dirty="0"/>
              <a:t>, there is a factorization as follows:</a:t>
            </a:r>
          </a:p>
          <a:p>
            <a:pPr>
              <a:spcBef>
                <a:spcPts val="0"/>
              </a:spcBef>
            </a:pPr>
            <a:endParaRPr lang="en-US" dirty="0"/>
          </a:p>
        </p:txBody>
      </p:sp>
      <p:sp>
        <p:nvSpPr>
          <p:cNvPr id="19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33</a:t>
            </a:fld>
            <a:endParaRPr lang="de-DE"/>
          </a:p>
        </p:txBody>
      </p:sp>
      <p:grpSp>
        <p:nvGrpSpPr>
          <p:cNvPr id="19462" name="Group 3"/>
          <p:cNvGrpSpPr>
            <a:grpSpLocks/>
          </p:cNvGrpSpPr>
          <p:nvPr/>
        </p:nvGrpSpPr>
        <p:grpSpPr bwMode="auto">
          <a:xfrm>
            <a:off x="3396421" y="2060511"/>
            <a:ext cx="1960959" cy="889397"/>
            <a:chOff x="2223" y="1632"/>
            <a:chExt cx="1647" cy="747"/>
          </a:xfrm>
        </p:grpSpPr>
        <p:graphicFrame>
          <p:nvGraphicFramePr>
            <p:cNvPr id="19460" name="Object 4"/>
            <p:cNvGraphicFramePr>
              <a:graphicFrameLocks noChangeAspect="1"/>
            </p:cNvGraphicFramePr>
            <p:nvPr/>
          </p:nvGraphicFramePr>
          <p:xfrm>
            <a:off x="2352" y="1632"/>
            <a:ext cx="1065" cy="3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0" name="Formel" r:id="rId3" imgW="672840" imgH="203040" progId="Equation.3">
                    <p:embed/>
                  </p:oleObj>
                </mc:Choice>
                <mc:Fallback>
                  <p:oleObj name="Formel" r:id="rId3" imgW="672840" imgH="203040" progId="Equation.3">
                    <p:embed/>
                    <p:pic>
                      <p:nvPicPr>
                        <p:cNvPr id="1946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2" y="1632"/>
                          <a:ext cx="1065" cy="3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 xmlns="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xmlns="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 xmlns="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469" name="Rectangle 5"/>
            <p:cNvSpPr>
              <a:spLocks noChangeArrowheads="1"/>
            </p:cNvSpPr>
            <p:nvPr/>
          </p:nvSpPr>
          <p:spPr bwMode="auto">
            <a:xfrm>
              <a:off x="2223" y="2127"/>
              <a:ext cx="490" cy="2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de-DE" sz="1350">
                  <a:latin typeface="TheSans UHH" panose="020B0502050302020203" pitchFamily="34" charset="0"/>
                  <a:cs typeface="Arial" charset="0"/>
                </a:rPr>
                <a:t>m</a:t>
              </a:r>
              <a:r>
                <a:rPr lang="de-DE" sz="1350">
                  <a:latin typeface="TheSans UHH" panose="020B0502050302020203" pitchFamily="34" charset="0"/>
                  <a:cs typeface="Arial" charset="0"/>
                  <a:sym typeface="Symbol" charset="0"/>
                </a:rPr>
                <a:t>m</a:t>
              </a:r>
              <a:endParaRPr lang="de-DE" sz="1350">
                <a:latin typeface="TheSans UHH" panose="020B0502050302020203" pitchFamily="34" charset="0"/>
                <a:cs typeface="Arial" charset="0"/>
              </a:endParaRPr>
            </a:p>
          </p:txBody>
        </p:sp>
        <p:sp>
          <p:nvSpPr>
            <p:cNvPr id="19470" name="Rectangle 6"/>
            <p:cNvSpPr>
              <a:spLocks noChangeArrowheads="1"/>
            </p:cNvSpPr>
            <p:nvPr/>
          </p:nvSpPr>
          <p:spPr bwMode="auto">
            <a:xfrm>
              <a:off x="2868" y="2127"/>
              <a:ext cx="446" cy="2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de-DE" sz="1350">
                  <a:latin typeface="TheSans UHH" panose="020B0502050302020203" pitchFamily="34" charset="0"/>
                  <a:cs typeface="Arial" charset="0"/>
                </a:rPr>
                <a:t>m</a:t>
              </a:r>
              <a:r>
                <a:rPr lang="de-DE" sz="1350">
                  <a:latin typeface="TheSans UHH" panose="020B0502050302020203" pitchFamily="34" charset="0"/>
                  <a:cs typeface="Arial" charset="0"/>
                  <a:sym typeface="Symbol" charset="0"/>
                </a:rPr>
                <a:t>n</a:t>
              </a:r>
              <a:endParaRPr lang="de-DE" sz="1350">
                <a:latin typeface="TheSans UHH" panose="020B0502050302020203" pitchFamily="34" charset="0"/>
                <a:cs typeface="Arial" charset="0"/>
              </a:endParaRPr>
            </a:p>
          </p:txBody>
        </p:sp>
        <p:sp>
          <p:nvSpPr>
            <p:cNvPr id="19471" name="Rectangle 7"/>
            <p:cNvSpPr>
              <a:spLocks noChangeArrowheads="1"/>
            </p:cNvSpPr>
            <p:nvPr/>
          </p:nvSpPr>
          <p:spPr bwMode="auto">
            <a:xfrm>
              <a:off x="3469" y="2127"/>
              <a:ext cx="401" cy="2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de-DE" sz="1350" dirty="0" err="1">
                  <a:latin typeface="TheSans UHH" panose="020B0502050302020203" pitchFamily="34" charset="0"/>
                  <a:cs typeface="Arial" charset="0"/>
                </a:rPr>
                <a:t>n</a:t>
              </a:r>
              <a:r>
                <a:rPr lang="de-DE" sz="1350" dirty="0" err="1">
                  <a:latin typeface="TheSans UHH" panose="020B0502050302020203" pitchFamily="34" charset="0"/>
                  <a:cs typeface="Arial" charset="0"/>
                  <a:sym typeface="Symbol" charset="0"/>
                </a:rPr>
                <a:t>n</a:t>
              </a:r>
              <a:endParaRPr lang="de-DE" sz="1350" dirty="0">
                <a:latin typeface="TheSans UHH" panose="020B0502050302020203" pitchFamily="34" charset="0"/>
                <a:cs typeface="Arial" charset="0"/>
              </a:endParaRPr>
            </a:p>
          </p:txBody>
        </p:sp>
        <p:sp>
          <p:nvSpPr>
            <p:cNvPr id="19472" name="Line 8"/>
            <p:cNvSpPr>
              <a:spLocks noChangeShapeType="1"/>
            </p:cNvSpPr>
            <p:nvPr/>
          </p:nvSpPr>
          <p:spPr bwMode="auto">
            <a:xfrm flipV="1">
              <a:off x="2544" y="1920"/>
              <a:ext cx="24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 sz="1350">
                <a:latin typeface="TheSans UHH" panose="020B0502050302020203" pitchFamily="34" charset="0"/>
              </a:endParaRPr>
            </a:p>
          </p:txBody>
        </p:sp>
        <p:sp>
          <p:nvSpPr>
            <p:cNvPr id="19473" name="Line 9"/>
            <p:cNvSpPr>
              <a:spLocks noChangeShapeType="1"/>
            </p:cNvSpPr>
            <p:nvPr/>
          </p:nvSpPr>
          <p:spPr bwMode="auto">
            <a:xfrm flipV="1">
              <a:off x="3024" y="192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 sz="1350">
                <a:latin typeface="TheSans UHH" panose="020B0502050302020203" pitchFamily="34" charset="0"/>
              </a:endParaRPr>
            </a:p>
          </p:txBody>
        </p:sp>
        <p:sp>
          <p:nvSpPr>
            <p:cNvPr id="19474" name="Line 10"/>
            <p:cNvSpPr>
              <a:spLocks noChangeShapeType="1"/>
            </p:cNvSpPr>
            <p:nvPr/>
          </p:nvSpPr>
          <p:spPr bwMode="auto">
            <a:xfrm flipH="1" flipV="1">
              <a:off x="3216" y="1920"/>
              <a:ext cx="288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 sz="1350">
                <a:latin typeface="TheSans UHH" panose="020B0502050302020203" pitchFamily="34" charset="0"/>
              </a:endParaRPr>
            </a:p>
          </p:txBody>
        </p:sp>
      </p:grpSp>
      <p:sp>
        <p:nvSpPr>
          <p:cNvPr id="798732" name="Text Box 12"/>
          <p:cNvSpPr txBox="1">
            <a:spLocks noChangeArrowheads="1"/>
          </p:cNvSpPr>
          <p:nvPr/>
        </p:nvSpPr>
        <p:spPr bwMode="auto">
          <a:xfrm>
            <a:off x="1490383" y="2913458"/>
            <a:ext cx="525656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buClr>
                <a:srgbClr val="A50021"/>
              </a:buClr>
              <a:buSzPct val="60000"/>
              <a:buFont typeface="Wingdings" charset="0"/>
              <a:buNone/>
            </a:pPr>
            <a:r>
              <a:rPr lang="de-DE" sz="1950" i="0" dirty="0">
                <a:latin typeface="TheSans UHH" panose="020B0502050302020203" pitchFamily="34" charset="0"/>
                <a:cs typeface="Arial" charset="0"/>
              </a:rPr>
              <a:t>Columns of </a:t>
            </a:r>
            <a:r>
              <a:rPr lang="de-DE" sz="1950" b="1" i="0" dirty="0">
                <a:latin typeface="TheSans UHH" panose="020B0502050302020203" pitchFamily="34" charset="0"/>
                <a:cs typeface="Arial" charset="0"/>
              </a:rPr>
              <a:t>U</a:t>
            </a:r>
            <a:r>
              <a:rPr lang="de-DE" sz="1950" i="0" dirty="0">
                <a:latin typeface="TheSans UHH" panose="020B0502050302020203" pitchFamily="34" charset="0"/>
                <a:cs typeface="Arial" charset="0"/>
              </a:rPr>
              <a:t>:</a:t>
            </a:r>
            <a:r>
              <a:rPr lang="de-DE" sz="1950" b="1" i="0" dirty="0">
                <a:latin typeface="TheSans UHH" panose="020B0502050302020203" pitchFamily="34" charset="0"/>
                <a:cs typeface="Arial" charset="0"/>
              </a:rPr>
              <a:t> </a:t>
            </a:r>
            <a:r>
              <a:rPr lang="de-DE" sz="1950" i="0" dirty="0" err="1">
                <a:latin typeface="TheSans UHH" panose="020B0502050302020203" pitchFamily="34" charset="0"/>
                <a:cs typeface="Arial" charset="0"/>
              </a:rPr>
              <a:t>left</a:t>
            </a:r>
            <a:r>
              <a:rPr lang="de-DE" sz="1950" i="0" dirty="0">
                <a:latin typeface="TheSans UHH" panose="020B0502050302020203" pitchFamily="34" charset="0"/>
                <a:cs typeface="Arial" charset="0"/>
              </a:rPr>
              <a:t>-singular </a:t>
            </a:r>
            <a:r>
              <a:rPr lang="de-DE" sz="1950" i="0" dirty="0" err="1">
                <a:latin typeface="TheSans UHH" panose="020B0502050302020203" pitchFamily="34" charset="0"/>
                <a:cs typeface="Arial" charset="0"/>
              </a:rPr>
              <a:t>eigenvectors</a:t>
            </a:r>
            <a:r>
              <a:rPr lang="de-DE" sz="1950" i="0" dirty="0">
                <a:latin typeface="TheSans UHH" panose="020B0502050302020203" pitchFamily="34" charset="0"/>
                <a:cs typeface="Arial" charset="0"/>
              </a:rPr>
              <a:t> of </a:t>
            </a:r>
            <a:r>
              <a:rPr lang="de-DE" sz="1950" b="1" i="0" dirty="0">
                <a:latin typeface="TheSans UHH" panose="020B0502050302020203" pitchFamily="34" charset="0"/>
                <a:cs typeface="Arial" charset="0"/>
              </a:rPr>
              <a:t>AA</a:t>
            </a:r>
            <a:r>
              <a:rPr lang="de-DE" sz="1950" b="1" i="0" baseline="30000" dirty="0">
                <a:latin typeface="TheSans UHH" panose="020B0502050302020203" pitchFamily="34" charset="0"/>
                <a:cs typeface="Arial" charset="0"/>
              </a:rPr>
              <a:t>T</a:t>
            </a:r>
            <a:endParaRPr lang="de-DE" sz="1800" i="0" dirty="0">
              <a:latin typeface="TheSans UHH" panose="020B0502050302020203" pitchFamily="34" charset="0"/>
              <a:cs typeface="Arial" charset="0"/>
            </a:endParaRPr>
          </a:p>
        </p:txBody>
      </p:sp>
      <p:sp>
        <p:nvSpPr>
          <p:cNvPr id="798733" name="Text Box 13"/>
          <p:cNvSpPr txBox="1">
            <a:spLocks noChangeArrowheads="1"/>
          </p:cNvSpPr>
          <p:nvPr/>
        </p:nvSpPr>
        <p:spPr bwMode="auto">
          <a:xfrm>
            <a:off x="1477287" y="3337321"/>
            <a:ext cx="539602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buClr>
                <a:srgbClr val="A50021"/>
              </a:buClr>
              <a:buSzPct val="60000"/>
              <a:buFont typeface="Wingdings" charset="0"/>
              <a:buNone/>
            </a:pPr>
            <a:r>
              <a:rPr lang="de-DE" sz="1950" i="0" dirty="0">
                <a:latin typeface="TheSans UHH" panose="020B0502050302020203" pitchFamily="34" charset="0"/>
                <a:cs typeface="Arial" charset="0"/>
              </a:rPr>
              <a:t>Columns of </a:t>
            </a:r>
            <a:r>
              <a:rPr lang="de-DE" sz="1950" b="1" i="0" dirty="0">
                <a:latin typeface="TheSans UHH" panose="020B0502050302020203" pitchFamily="34" charset="0"/>
                <a:cs typeface="Arial" charset="0"/>
              </a:rPr>
              <a:t>V</a:t>
            </a:r>
            <a:r>
              <a:rPr lang="de-DE" sz="1950" i="0" dirty="0">
                <a:latin typeface="TheSans UHH" panose="020B0502050302020203" pitchFamily="34" charset="0"/>
                <a:cs typeface="Arial" charset="0"/>
              </a:rPr>
              <a:t>: </a:t>
            </a:r>
            <a:r>
              <a:rPr lang="de-DE" sz="1950" i="0" dirty="0" err="1">
                <a:latin typeface="TheSans UHH" panose="020B0502050302020203" pitchFamily="34" charset="0"/>
                <a:cs typeface="Arial" charset="0"/>
              </a:rPr>
              <a:t>right</a:t>
            </a:r>
            <a:r>
              <a:rPr lang="de-DE" sz="1950" i="0" dirty="0">
                <a:latin typeface="TheSans UHH" panose="020B0502050302020203" pitchFamily="34" charset="0"/>
                <a:cs typeface="Arial" charset="0"/>
              </a:rPr>
              <a:t>-singular </a:t>
            </a:r>
            <a:r>
              <a:rPr lang="de-DE" sz="1950" i="0" dirty="0" err="1">
                <a:latin typeface="TheSans UHH" panose="020B0502050302020203" pitchFamily="34" charset="0"/>
                <a:cs typeface="Arial" charset="0"/>
              </a:rPr>
              <a:t>eigenvectors</a:t>
            </a:r>
            <a:r>
              <a:rPr lang="de-DE" sz="1950" i="0" dirty="0">
                <a:latin typeface="TheSans UHH" panose="020B0502050302020203" pitchFamily="34" charset="0"/>
                <a:cs typeface="Arial" charset="0"/>
              </a:rPr>
              <a:t> of </a:t>
            </a:r>
            <a:r>
              <a:rPr lang="de-DE" sz="1950" b="1" i="0" dirty="0">
                <a:latin typeface="TheSans UHH" panose="020B0502050302020203" pitchFamily="34" charset="0"/>
                <a:cs typeface="Arial" charset="0"/>
              </a:rPr>
              <a:t>A</a:t>
            </a:r>
            <a:r>
              <a:rPr lang="de-DE" sz="1950" b="1" i="0" baseline="30000" dirty="0">
                <a:latin typeface="TheSans UHH" panose="020B0502050302020203" pitchFamily="34" charset="0"/>
                <a:cs typeface="Arial" charset="0"/>
              </a:rPr>
              <a:t>T</a:t>
            </a:r>
            <a:r>
              <a:rPr lang="de-DE" sz="1950" b="1" i="0" dirty="0">
                <a:latin typeface="TheSans UHH" panose="020B0502050302020203" pitchFamily="34" charset="0"/>
                <a:cs typeface="Arial" charset="0"/>
              </a:rPr>
              <a:t>A</a:t>
            </a:r>
            <a:endParaRPr lang="de-DE" sz="1800" i="0" dirty="0">
              <a:latin typeface="TheSans UHH" panose="020B0502050302020203" pitchFamily="34" charset="0"/>
              <a:cs typeface="Arial" charset="0"/>
            </a:endParaRPr>
          </a:p>
        </p:txBody>
      </p:sp>
      <p:sp>
        <p:nvSpPr>
          <p:cNvPr id="19467" name="AutoShape 17"/>
          <p:cNvSpPr>
            <a:spLocks noChangeArrowheads="1"/>
          </p:cNvSpPr>
          <p:nvPr/>
        </p:nvSpPr>
        <p:spPr bwMode="auto">
          <a:xfrm>
            <a:off x="5690275" y="4492166"/>
            <a:ext cx="1951307" cy="300082"/>
          </a:xfrm>
          <a:prstGeom prst="leftArrowCallout">
            <a:avLst>
              <a:gd name="adj1" fmla="val 25000"/>
              <a:gd name="adj2" fmla="val 25000"/>
              <a:gd name="adj3" fmla="val 131519"/>
              <a:gd name="adj4" fmla="val 66667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algn="ctr"/>
            <a:r>
              <a:rPr lang="de-DE" sz="1350" dirty="0" err="1">
                <a:latin typeface="TheSans UHH" panose="020B0502050302020203" pitchFamily="34" charset="0"/>
                <a:cs typeface="Arial" charset="0"/>
              </a:rPr>
              <a:t>singular</a:t>
            </a:r>
            <a:r>
              <a:rPr lang="de-DE" sz="1350" dirty="0">
                <a:latin typeface="TheSans UHH" panose="020B0502050302020203" pitchFamily="34" charset="0"/>
                <a:cs typeface="Arial" charset="0"/>
              </a:rPr>
              <a:t> </a:t>
            </a:r>
            <a:r>
              <a:rPr lang="de-DE" sz="1350" dirty="0" err="1">
                <a:latin typeface="TheSans UHH" panose="020B0502050302020203" pitchFamily="34" charset="0"/>
                <a:cs typeface="Arial" charset="0"/>
              </a:rPr>
              <a:t>values</a:t>
            </a:r>
            <a:endParaRPr lang="de-DE" sz="1350" dirty="0">
              <a:latin typeface="TheSans UHH" panose="020B0502050302020203" pitchFamily="34" charset="0"/>
              <a:cs typeface="Arial" charset="0"/>
            </a:endParaRPr>
          </a:p>
        </p:txBody>
      </p:sp>
      <p:sp>
        <p:nvSpPr>
          <p:cNvPr id="19468" name="Text Box 18"/>
          <p:cNvSpPr txBox="1">
            <a:spLocks noChangeArrowheads="1"/>
          </p:cNvSpPr>
          <p:nvPr/>
        </p:nvSpPr>
        <p:spPr bwMode="auto">
          <a:xfrm>
            <a:off x="1465343" y="3769927"/>
            <a:ext cx="536236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de-DE" sz="1950" i="0" dirty="0">
                <a:latin typeface="TheSans UHH" panose="020B0502050302020203" pitchFamily="34" charset="0"/>
                <a:cs typeface="Arial" charset="0"/>
              </a:rPr>
              <a:t>Eigenvalues </a:t>
            </a:r>
            <a:r>
              <a:rPr lang="de-DE" sz="1950" i="0" dirty="0">
                <a:latin typeface="TheSans UHH" panose="020B0502050302020203" pitchFamily="34" charset="0"/>
                <a:cs typeface="Arial" charset="0"/>
                <a:sym typeface="Symbol" charset="0"/>
              </a:rPr>
              <a:t></a:t>
            </a:r>
            <a:r>
              <a:rPr lang="de-DE" sz="1950" i="0" baseline="-25000" dirty="0">
                <a:latin typeface="TheSans UHH" panose="020B0502050302020203" pitchFamily="34" charset="0"/>
                <a:cs typeface="Arial" charset="0"/>
                <a:sym typeface="Symbol" charset="0"/>
              </a:rPr>
              <a:t>1 </a:t>
            </a:r>
            <a:r>
              <a:rPr lang="de-DE" sz="1950" i="0" dirty="0">
                <a:latin typeface="TheSans UHH" panose="020B0502050302020203" pitchFamily="34" charset="0"/>
                <a:cs typeface="Arial" charset="0"/>
                <a:sym typeface="Symbol" charset="0"/>
              </a:rPr>
              <a:t>… </a:t>
            </a:r>
            <a:r>
              <a:rPr lang="de-DE" sz="1950" i="0" baseline="-25000" dirty="0">
                <a:latin typeface="TheSans UHH" panose="020B0502050302020203" pitchFamily="34" charset="0"/>
                <a:cs typeface="Arial" charset="0"/>
                <a:sym typeface="Symbol" charset="0"/>
              </a:rPr>
              <a:t>r</a:t>
            </a:r>
            <a:r>
              <a:rPr lang="de-DE" sz="1950" i="0" dirty="0">
                <a:latin typeface="TheSans UHH" panose="020B0502050302020203" pitchFamily="34" charset="0"/>
                <a:cs typeface="Arial" charset="0"/>
              </a:rPr>
              <a:t> of </a:t>
            </a:r>
            <a:r>
              <a:rPr lang="de-DE" sz="1950" b="1" i="0" dirty="0">
                <a:latin typeface="TheSans UHH" panose="020B0502050302020203" pitchFamily="34" charset="0"/>
                <a:cs typeface="Arial" charset="0"/>
              </a:rPr>
              <a:t>AA</a:t>
            </a:r>
            <a:r>
              <a:rPr lang="de-DE" sz="1950" b="1" i="0" baseline="30000" dirty="0">
                <a:latin typeface="TheSans UHH" panose="020B0502050302020203" pitchFamily="34" charset="0"/>
                <a:cs typeface="Arial" charset="0"/>
              </a:rPr>
              <a:t>T </a:t>
            </a:r>
            <a:r>
              <a:rPr lang="de-DE" sz="1950" i="0" dirty="0" err="1">
                <a:latin typeface="TheSans UHH" panose="020B0502050302020203" pitchFamily="34" charset="0"/>
                <a:cs typeface="Arial" charset="0"/>
              </a:rPr>
              <a:t>are</a:t>
            </a:r>
            <a:r>
              <a:rPr lang="de-DE" sz="1950" i="0" dirty="0">
                <a:latin typeface="TheSans UHH" panose="020B0502050302020203" pitchFamily="34" charset="0"/>
                <a:cs typeface="Arial" charset="0"/>
              </a:rPr>
              <a:t> </a:t>
            </a:r>
            <a:r>
              <a:rPr lang="de-DE" sz="1950" i="0" dirty="0" err="1">
                <a:latin typeface="TheSans UHH" panose="020B0502050302020203" pitchFamily="34" charset="0"/>
                <a:cs typeface="Arial" charset="0"/>
              </a:rPr>
              <a:t>eigenvalues</a:t>
            </a:r>
            <a:r>
              <a:rPr lang="de-DE" sz="1950" i="0" dirty="0">
                <a:latin typeface="TheSans UHH" panose="020B0502050302020203" pitchFamily="34" charset="0"/>
                <a:cs typeface="Arial" charset="0"/>
              </a:rPr>
              <a:t> of </a:t>
            </a:r>
            <a:r>
              <a:rPr lang="de-DE" sz="1950" b="1" i="0" dirty="0">
                <a:latin typeface="TheSans UHH" panose="020B0502050302020203" pitchFamily="34" charset="0"/>
                <a:cs typeface="Arial" charset="0"/>
              </a:rPr>
              <a:t>A</a:t>
            </a:r>
            <a:r>
              <a:rPr lang="de-DE" sz="1950" b="1" i="0" baseline="30000" dirty="0">
                <a:latin typeface="TheSans UHH" panose="020B0502050302020203" pitchFamily="34" charset="0"/>
                <a:cs typeface="Arial" charset="0"/>
              </a:rPr>
              <a:t>T</a:t>
            </a:r>
            <a:r>
              <a:rPr lang="de-DE" sz="1950" b="1" i="0" dirty="0">
                <a:latin typeface="TheSans UHH" panose="020B0502050302020203" pitchFamily="34" charset="0"/>
                <a:cs typeface="Arial" charset="0"/>
              </a:rPr>
              <a:t>A</a:t>
            </a:r>
            <a:endParaRPr lang="de-DE" sz="1950" i="0" dirty="0">
              <a:latin typeface="TheSans UHH" panose="020B0502050302020203" pitchFamily="34" charset="0"/>
              <a:cs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DE2E259B-4CB4-E197-40D7-17D3C3AF3F94}"/>
                  </a:ext>
                </a:extLst>
              </p:cNvPr>
              <p:cNvSpPr txBox="1"/>
              <p:nvPr/>
            </p:nvSpPr>
            <p:spPr>
              <a:xfrm>
                <a:off x="3695732" y="4024859"/>
                <a:ext cx="1098762" cy="4277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DE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de-DE" i="1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rad>
                    </m:oMath>
                  </m:oMathPara>
                </a14:m>
                <a:endParaRPr lang="en-DE" dirty="0">
                  <a:latin typeface="TheSans UHH" panose="020B0502050302020203" pitchFamily="34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DE2E259B-4CB4-E197-40D7-17D3C3AF3F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5732" y="4024859"/>
                <a:ext cx="1098762" cy="42774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0746870-C96C-9D37-80B2-A764C35407F9}"/>
                  </a:ext>
                </a:extLst>
              </p:cNvPr>
              <p:cNvSpPr txBox="1"/>
              <p:nvPr/>
            </p:nvSpPr>
            <p:spPr>
              <a:xfrm>
                <a:off x="3695732" y="4434666"/>
                <a:ext cx="21911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Σ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𝑑𝑖𝑎𝑔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DE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de-DE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de-DE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⋯,</m:t>
                      </m:r>
                      <m:sSub>
                        <m:sSubPr>
                          <m:ctrlPr>
                            <a:rPr lang="en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DE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de-DE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DE" dirty="0">
                  <a:latin typeface="TheSans UHH" panose="020B0502050302020203" pitchFamily="34" charset="0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0746870-C96C-9D37-80B2-A764C35407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5732" y="4434666"/>
                <a:ext cx="2191177" cy="369332"/>
              </a:xfrm>
              <a:prstGeom prst="rect">
                <a:avLst/>
              </a:prstGeom>
              <a:blipFill>
                <a:blip r:embed="rId6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0D7ABE0-98AA-4852-8F67-AD188EE256A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68A9EA8-9AC4-49D2-BE94-0CA47E6640D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335414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32" grpId="0" autoUpdateAnimBg="0"/>
      <p:bldP spid="798733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Shear </a:t>
            </a:r>
            <a:r>
              <a:rPr lang="de-DE" dirty="0" err="1"/>
              <a:t>decomposed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34</a:t>
            </a:fld>
            <a:endParaRPr lang="de-DE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0" y="898525"/>
            <a:ext cx="4098925" cy="3725863"/>
          </a:xfrm>
        </p:spPr>
      </p:pic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6CCB62D0-DA3B-44BC-9D8D-D2BBCFAA1598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EC10BC71-4B63-4230-A37B-7619AC9F3F9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48B0D1B9-442D-4F6E-9F10-3115FD2157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24" y="1091353"/>
            <a:ext cx="3868487" cy="3567960"/>
          </a:xfrm>
          <a:prstGeom prst="rect">
            <a:avLst/>
          </a:prstGeom>
        </p:spPr>
      </p:pic>
      <p:sp>
        <p:nvSpPr>
          <p:cNvPr id="6" name="Rechteck 5"/>
          <p:cNvSpPr>
            <a:spLocks noChangeArrowheads="1"/>
          </p:cNvSpPr>
          <p:nvPr/>
        </p:nvSpPr>
        <p:spPr bwMode="auto">
          <a:xfrm>
            <a:off x="7956376" y="4441488"/>
            <a:ext cx="2592288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de-DE" sz="1050" dirty="0">
                <a:solidFill>
                  <a:srgbClr val="0000FF"/>
                </a:solidFill>
              </a:rPr>
              <a:t>[Wikipedia]</a:t>
            </a:r>
          </a:p>
        </p:txBody>
      </p:sp>
    </p:spTree>
    <p:extLst>
      <p:ext uri="{BB962C8B-B14F-4D97-AF65-F5344CB8AC3E}">
        <p14:creationId xmlns:p14="http://schemas.microsoft.com/office/powerpoint/2010/main" val="18707218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dirty="0">
                <a:latin typeface="+mn-lt"/>
                <a:ea typeface="ＭＳ Ｐゴシック" charset="0"/>
                <a:cs typeface="ＭＳ Ｐゴシック" charset="0"/>
              </a:rPr>
              <a:t>SVD </a:t>
            </a:r>
            <a:r>
              <a:rPr lang="de-DE" dirty="0" err="1">
                <a:latin typeface="+mn-lt"/>
                <a:ea typeface="ＭＳ Ｐゴシック" charset="0"/>
                <a:cs typeface="ＭＳ Ｐゴシック" charset="0"/>
              </a:rPr>
              <a:t>example</a:t>
            </a:r>
            <a:endParaRPr lang="de-DE" dirty="0">
              <a:latin typeface="+mn-lt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A0F8DFF-7F73-4483-8E79-B9D02059093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cs typeface="Arial" charset="0"/>
            </a:endParaRPr>
          </a:p>
          <a:p>
            <a:pPr marL="0" indent="0">
              <a:buNone/>
            </a:pPr>
            <a:endParaRPr lang="en-US" dirty="0">
              <a:cs typeface="Arial" charset="0"/>
            </a:endParaRPr>
          </a:p>
          <a:p>
            <a:pPr marL="0" indent="0">
              <a:buNone/>
            </a:pPr>
            <a:endParaRPr lang="en-US" dirty="0">
              <a:cs typeface="Arial" charset="0"/>
            </a:endParaRPr>
          </a:p>
          <a:p>
            <a:pPr marL="0" indent="0">
              <a:buNone/>
            </a:pPr>
            <a:endParaRPr lang="en-US" dirty="0">
              <a:cs typeface="Arial" charset="0"/>
            </a:endParaRPr>
          </a:p>
          <a:p>
            <a:pPr marL="0" indent="0">
              <a:buNone/>
            </a:pPr>
            <a:endParaRPr lang="en-US" dirty="0">
              <a:cs typeface="Arial" charset="0"/>
            </a:endParaRPr>
          </a:p>
          <a:p>
            <a:pPr marL="0" indent="0">
              <a:buNone/>
            </a:pPr>
            <a:r>
              <a:rPr lang="en-US" sz="1200" dirty="0">
                <a:cs typeface="Arial" charset="0"/>
              </a:rPr>
              <a:t>Singular values are usually arranged in descending order (corresponding multiplications with exchange matrices)</a:t>
            </a:r>
            <a:endParaRPr lang="de-DE" sz="1200" dirty="0">
              <a:cs typeface="Arial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35</a:t>
            </a:fld>
            <a:endParaRPr lang="de-DE" dirty="0"/>
          </a:p>
        </p:txBody>
      </p:sp>
      <p:sp>
        <p:nvSpPr>
          <p:cNvPr id="20485" name="Text Box 3"/>
          <p:cNvSpPr txBox="1">
            <a:spLocks noChangeArrowheads="1"/>
          </p:cNvSpPr>
          <p:nvPr/>
        </p:nvSpPr>
        <p:spPr bwMode="auto">
          <a:xfrm>
            <a:off x="2185250" y="1541165"/>
            <a:ext cx="4251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de-DE" sz="1800" i="0" dirty="0">
                <a:latin typeface="+mn-lt"/>
                <a:cs typeface="Arial" charset="0"/>
              </a:rPr>
              <a:t>Be</a:t>
            </a:r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143700"/>
              </p:ext>
            </p:extLst>
          </p:nvPr>
        </p:nvGraphicFramePr>
        <p:xfrm>
          <a:off x="2825807" y="1056581"/>
          <a:ext cx="1459706" cy="1340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Equation" r:id="rId3" imgW="774360" imgH="711000" progId="Equation.3">
                  <p:embed/>
                </p:oleObj>
              </mc:Choice>
              <mc:Fallback>
                <p:oleObj name="Equation" r:id="rId3" imgW="774360" imgH="711000" progId="Equation.3">
                  <p:embed/>
                  <p:pic>
                    <p:nvPicPr>
                      <p:cNvPr id="2048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5807" y="1056581"/>
                        <a:ext cx="1459706" cy="13406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14311" y="2355726"/>
            <a:ext cx="6388894" cy="1900237"/>
            <a:chOff x="174" y="2534"/>
            <a:chExt cx="5366" cy="1596"/>
          </a:xfrm>
        </p:grpSpPr>
        <p:sp>
          <p:nvSpPr>
            <p:cNvPr id="20488" name="Text Box 6"/>
            <p:cNvSpPr txBox="1">
              <a:spLocks noChangeArrowheads="1"/>
            </p:cNvSpPr>
            <p:nvPr/>
          </p:nvSpPr>
          <p:spPr bwMode="auto">
            <a:xfrm>
              <a:off x="174" y="2534"/>
              <a:ext cx="103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de-DE" sz="1800" i="0" dirty="0">
                  <a:latin typeface="TheSans UHH" panose="020B0502050302020203" pitchFamily="34" charset="0"/>
                  <a:cs typeface="Arial" charset="0"/>
                </a:rPr>
                <a:t>The SVD </a:t>
              </a:r>
              <a:r>
                <a:rPr lang="de-DE" sz="1800" i="0" dirty="0" err="1">
                  <a:latin typeface="TheSans UHH" panose="020B0502050302020203" pitchFamily="34" charset="0"/>
                  <a:cs typeface="Arial" charset="0"/>
                </a:rPr>
                <a:t>is</a:t>
              </a:r>
              <a:endParaRPr lang="de-DE" sz="1800" i="0" dirty="0">
                <a:latin typeface="TheSans UHH" panose="020B0502050302020203" pitchFamily="34" charset="0"/>
                <a:cs typeface="Arial" charset="0"/>
              </a:endParaRPr>
            </a:p>
          </p:txBody>
        </p:sp>
        <p:graphicFrame>
          <p:nvGraphicFramePr>
            <p:cNvPr id="20483" name="Object 3"/>
            <p:cNvGraphicFramePr>
              <a:graphicFrameLocks noChangeAspect="1"/>
            </p:cNvGraphicFramePr>
            <p:nvPr/>
          </p:nvGraphicFramePr>
          <p:xfrm>
            <a:off x="432" y="2928"/>
            <a:ext cx="5108" cy="12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9" name="Formel" r:id="rId5" imgW="3238200" imgH="761760" progId="Equation.3">
                    <p:embed/>
                  </p:oleObj>
                </mc:Choice>
                <mc:Fallback>
                  <p:oleObj name="Formel" r:id="rId5" imgW="3238200" imgH="761760" progId="Equation.3">
                    <p:embed/>
                    <p:pic>
                      <p:nvPicPr>
                        <p:cNvPr id="20483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" y="2928"/>
                          <a:ext cx="5108" cy="12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 xmlns="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xmlns="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 xmlns="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4" name="Picture 3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BA81E833-4FA5-979C-FAF2-5F3EE31CEB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1800" y="1103759"/>
            <a:ext cx="1671638" cy="1323975"/>
          </a:xfrm>
          <a:prstGeom prst="rect">
            <a:avLst/>
          </a:prstGeom>
        </p:spPr>
      </p:pic>
      <p:pic>
        <p:nvPicPr>
          <p:cNvPr id="6" name="Picture 5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53EBFBA5-0E6A-E117-1EBF-FAFCF855445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0276" y="2661086"/>
            <a:ext cx="6858000" cy="1654139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66065C8-51E3-4FCE-B80A-A4AAFCA657B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7341AFA0-23AC-4CA4-93CA-616AF739E16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80C4C1-8E4B-A719-579E-7155D7E2FC29}"/>
              </a:ext>
            </a:extLst>
          </p:cNvPr>
          <p:cNvSpPr txBox="1"/>
          <p:nvPr/>
        </p:nvSpPr>
        <p:spPr>
          <a:xfrm>
            <a:off x="4502093" y="1143407"/>
            <a:ext cx="458216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i="0" dirty="0" err="1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Number</a:t>
            </a:r>
            <a:r>
              <a:rPr lang="de-DE" sz="1800" i="0" dirty="0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 </a:t>
            </a:r>
            <a:r>
              <a:rPr lang="de-DE" sz="1800" i="0" dirty="0" err="1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of</a:t>
            </a:r>
            <a:r>
              <a:rPr lang="de-DE" sz="1800" i="0" dirty="0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 </a:t>
            </a:r>
            <a:r>
              <a:rPr lang="de-DE" sz="1800" i="0" dirty="0" err="1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rows</a:t>
            </a:r>
            <a:r>
              <a:rPr lang="de-DE" sz="1800" i="0" dirty="0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: m=3</a:t>
            </a:r>
            <a:endParaRPr lang="de-DE" dirty="0">
              <a:solidFill>
                <a:srgbClr val="008CC0"/>
              </a:solidFill>
              <a:latin typeface="TheSans UHH" panose="020B0502050302020203" pitchFamily="34" charset="0"/>
              <a:cs typeface="Arial" charset="0"/>
            </a:endParaRPr>
          </a:p>
          <a:p>
            <a:r>
              <a:rPr lang="de-DE" sz="1800" i="0" dirty="0" err="1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Number</a:t>
            </a:r>
            <a:r>
              <a:rPr lang="de-DE" sz="1800" i="0" dirty="0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 </a:t>
            </a:r>
            <a:r>
              <a:rPr lang="de-DE" sz="1800" i="0" dirty="0" err="1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of</a:t>
            </a:r>
            <a:r>
              <a:rPr lang="de-DE" sz="1800" i="0" dirty="0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 </a:t>
            </a:r>
            <a:r>
              <a:rPr lang="de-DE" sz="1800" i="0" dirty="0" err="1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columns</a:t>
            </a:r>
            <a:r>
              <a:rPr lang="de-DE" sz="1800" i="0" dirty="0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: </a:t>
            </a:r>
            <a:r>
              <a:rPr lang="de-DE" sz="1800" i="0" dirty="0" err="1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n</a:t>
            </a:r>
            <a:r>
              <a:rPr lang="de-DE" sz="1800" i="0" dirty="0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=2</a:t>
            </a:r>
          </a:p>
          <a:p>
            <a:endParaRPr lang="de-DE" dirty="0">
              <a:solidFill>
                <a:srgbClr val="008CC0"/>
              </a:solidFill>
              <a:latin typeface="TheSans UHH" panose="020B0502050302020203" pitchFamily="34" charset="0"/>
              <a:cs typeface="Arial" charset="0"/>
            </a:endParaRPr>
          </a:p>
          <a:p>
            <a:r>
              <a:rPr lang="de-DE" dirty="0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2D </a:t>
            </a:r>
            <a:r>
              <a:rPr lang="de-DE" dirty="0" err="1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point</a:t>
            </a:r>
            <a:r>
              <a:rPr lang="de-DE" dirty="0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 </a:t>
            </a:r>
            <a:r>
              <a:rPr lang="de-DE" dirty="0" err="1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mapped</a:t>
            </a:r>
            <a:r>
              <a:rPr lang="de-DE" dirty="0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 </a:t>
            </a:r>
            <a:r>
              <a:rPr lang="de-DE" dirty="0" err="1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into</a:t>
            </a:r>
            <a:r>
              <a:rPr lang="de-DE" dirty="0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 3D </a:t>
            </a:r>
            <a:r>
              <a:rPr lang="de-DE" dirty="0" err="1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point</a:t>
            </a:r>
            <a:endParaRPr lang="de-DE" dirty="0">
              <a:solidFill>
                <a:srgbClr val="008CC0"/>
              </a:solidFill>
              <a:latin typeface="TheSans UHH" panose="020B0502050302020203" pitchFamily="34" charset="0"/>
              <a:cs typeface="Arial" charset="0"/>
            </a:endParaRPr>
          </a:p>
          <a:p>
            <a:r>
              <a:rPr lang="de-DE" dirty="0" err="1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Dimensions</a:t>
            </a:r>
            <a:r>
              <a:rPr lang="de-DE" dirty="0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 </a:t>
            </a:r>
            <a:r>
              <a:rPr lang="de-DE" dirty="0" err="1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of</a:t>
            </a:r>
            <a:r>
              <a:rPr lang="de-DE" dirty="0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 </a:t>
            </a:r>
            <a:r>
              <a:rPr lang="de-DE" dirty="0" err="1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vector</a:t>
            </a:r>
            <a:r>
              <a:rPr lang="de-DE" dirty="0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 </a:t>
            </a:r>
            <a:r>
              <a:rPr lang="de-DE" dirty="0" err="1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space</a:t>
            </a:r>
            <a:r>
              <a:rPr lang="de-DE" dirty="0">
                <a:solidFill>
                  <a:srgbClr val="008CC0"/>
                </a:solidFill>
                <a:latin typeface="TheSans UHH" panose="020B0502050302020203" pitchFamily="34" charset="0"/>
                <a:cs typeface="Arial" charset="0"/>
              </a:rPr>
              <a:t>: rank</a:t>
            </a:r>
            <a:endParaRPr lang="en-DE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1E80BF9-545B-A56D-70EA-7F6F13033FA6}"/>
              </a:ext>
            </a:extLst>
          </p:cNvPr>
          <p:cNvSpPr/>
          <p:nvPr/>
        </p:nvSpPr>
        <p:spPr>
          <a:xfrm rot="2471686">
            <a:off x="3537077" y="2934344"/>
            <a:ext cx="1252040" cy="570282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6340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Approximation by matrix with small rank</a:t>
            </a:r>
          </a:p>
        </p:txBody>
      </p:sp>
      <p:sp>
        <p:nvSpPr>
          <p:cNvPr id="801794" name="Rectangle 2"/>
          <p:cNvSpPr>
            <a:spLocks noGrp="1" noChangeArrowheads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1800" dirty="0"/>
              <a:t>SVD can be understood to compute an optimal approximation of a matrix </a:t>
            </a:r>
            <a:r>
              <a:rPr lang="en-US" sz="1800" dirty="0">
                <a:solidFill>
                  <a:srgbClr val="008CC0"/>
                </a:solidFill>
              </a:rPr>
              <a:t>A</a:t>
            </a:r>
            <a:r>
              <a:rPr lang="en-US" sz="1800" dirty="0"/>
              <a:t> of rank </a:t>
            </a:r>
            <a:r>
              <a:rPr lang="en-US" sz="1800" dirty="0">
                <a:solidFill>
                  <a:srgbClr val="008CC0"/>
                </a:solidFill>
              </a:rPr>
              <a:t>r </a:t>
            </a:r>
            <a:r>
              <a:rPr lang="en-US" sz="1800" dirty="0"/>
              <a:t>by a matrix </a:t>
            </a:r>
            <a:r>
              <a:rPr lang="en-US" sz="1800" dirty="0">
                <a:solidFill>
                  <a:srgbClr val="008CC0"/>
                </a:solidFill>
              </a:rPr>
              <a:t>A</a:t>
            </a:r>
            <a:r>
              <a:rPr lang="en-US" sz="1800" baseline="-25000" dirty="0">
                <a:solidFill>
                  <a:srgbClr val="008CC0"/>
                </a:solidFill>
              </a:rPr>
              <a:t>k</a:t>
            </a:r>
            <a:r>
              <a:rPr lang="en-US" sz="1800" dirty="0"/>
              <a:t> of smaller rank </a:t>
            </a:r>
            <a:r>
              <a:rPr lang="en-US" sz="1800" dirty="0">
                <a:solidFill>
                  <a:srgbClr val="008CC0"/>
                </a:solidFill>
              </a:rPr>
              <a:t>k</a:t>
            </a:r>
          </a:p>
          <a:p>
            <a:pPr eaLnBrk="1" hangingPunct="1"/>
            <a:endParaRPr lang="de-DE" sz="1800" dirty="0">
              <a:ea typeface="ＭＳ Ｐゴシック" charset="0"/>
            </a:endParaRPr>
          </a:p>
          <a:p>
            <a:pPr eaLnBrk="1" hangingPunct="1"/>
            <a:endParaRPr lang="de-DE" sz="1800" dirty="0">
              <a:ea typeface="ＭＳ Ｐゴシック" charset="0"/>
            </a:endParaRPr>
          </a:p>
          <a:p>
            <a:pPr eaLnBrk="1" hangingPunct="1"/>
            <a:endParaRPr lang="de-DE" sz="1800" dirty="0">
              <a:ea typeface="ＭＳ Ｐゴシック" charset="0"/>
            </a:endParaRPr>
          </a:p>
          <a:p>
            <a:pPr eaLnBrk="1" hangingPunct="1"/>
            <a:r>
              <a:rPr lang="de-DE" sz="1800" dirty="0" err="1">
                <a:solidFill>
                  <a:srgbClr val="3C8C93"/>
                </a:solidFill>
                <a:ea typeface="ＭＳ Ｐゴシック" charset="0"/>
              </a:rPr>
              <a:t>A</a:t>
            </a:r>
            <a:r>
              <a:rPr lang="de-DE" sz="1800" baseline="-25000" dirty="0" err="1">
                <a:solidFill>
                  <a:srgbClr val="3C8C93"/>
                </a:solidFill>
                <a:ea typeface="ＭＳ Ｐゴシック" charset="0"/>
              </a:rPr>
              <a:t>k</a:t>
            </a:r>
            <a:r>
              <a:rPr lang="de-DE" sz="1800" dirty="0">
                <a:ea typeface="ＭＳ Ｐゴシック" charset="0"/>
              </a:rPr>
              <a:t> and </a:t>
            </a:r>
            <a:r>
              <a:rPr lang="de-DE" sz="1800" dirty="0">
                <a:solidFill>
                  <a:srgbClr val="3C8C93"/>
                </a:solidFill>
                <a:ea typeface="ＭＳ Ｐゴシック" charset="0"/>
              </a:rPr>
              <a:t>X</a:t>
            </a:r>
            <a:r>
              <a:rPr lang="de-DE" sz="1800" dirty="0">
                <a:ea typeface="ＭＳ Ｐゴシック" charset="0"/>
              </a:rPr>
              <a:t> </a:t>
            </a:r>
            <a:r>
              <a:rPr lang="de-DE" sz="1800" dirty="0" err="1">
                <a:ea typeface="ＭＳ Ｐゴシック" charset="0"/>
              </a:rPr>
              <a:t>are</a:t>
            </a:r>
            <a:r>
              <a:rPr lang="de-DE" sz="1800" dirty="0">
                <a:ea typeface="ＭＳ Ｐゴシック" charset="0"/>
              </a:rPr>
              <a:t> </a:t>
            </a:r>
            <a:r>
              <a:rPr lang="de-DE" sz="1800" dirty="0" err="1">
                <a:ea typeface="ＭＳ Ｐゴシック" charset="0"/>
              </a:rPr>
              <a:t>both</a:t>
            </a:r>
            <a:r>
              <a:rPr lang="de-DE" sz="1800" dirty="0">
                <a:ea typeface="ＭＳ Ｐゴシック" charset="0"/>
              </a:rPr>
              <a:t> </a:t>
            </a:r>
            <a:r>
              <a:rPr lang="de-DE" sz="1800" dirty="0" err="1">
                <a:solidFill>
                  <a:srgbClr val="3C8C93"/>
                </a:solidFill>
                <a:ea typeface="ＭＳ Ｐゴシック" charset="0"/>
              </a:rPr>
              <a:t>m</a:t>
            </a:r>
            <a:r>
              <a:rPr lang="de-DE" sz="1800" dirty="0" err="1">
                <a:solidFill>
                  <a:srgbClr val="3C8C93"/>
                </a:solidFill>
                <a:ea typeface="ＭＳ Ｐゴシック" charset="0"/>
                <a:sym typeface="Symbol" charset="0"/>
              </a:rPr>
              <a:t>n</a:t>
            </a:r>
            <a:r>
              <a:rPr lang="de-DE" sz="1800" dirty="0">
                <a:ea typeface="ＭＳ Ｐゴシック" charset="0"/>
                <a:sym typeface="Symbol" charset="0"/>
              </a:rPr>
              <a:t> </a:t>
            </a:r>
            <a:r>
              <a:rPr lang="de-DE" sz="1800" dirty="0" err="1">
                <a:ea typeface="ＭＳ Ｐゴシック" charset="0"/>
                <a:sym typeface="Symbol" charset="0"/>
              </a:rPr>
              <a:t>matrices</a:t>
            </a:r>
            <a:endParaRPr lang="de-DE" sz="1350" dirty="0">
              <a:ea typeface="ＭＳ Ｐゴシック" charset="0"/>
              <a:sym typeface="Symbol" charset="0"/>
            </a:endParaRPr>
          </a:p>
          <a:p>
            <a:pPr eaLnBrk="1" hangingPunct="1"/>
            <a:r>
              <a:rPr lang="de-DE" sz="1800" dirty="0" err="1">
                <a:ea typeface="ＭＳ Ｐゴシック" charset="0"/>
                <a:sym typeface="Symbol" charset="0"/>
              </a:rPr>
              <a:t>Typically</a:t>
            </a:r>
            <a:r>
              <a:rPr lang="de-DE" sz="1800" dirty="0">
                <a:ea typeface="ＭＳ Ｐゴシック" charset="0"/>
                <a:sym typeface="Symbol" charset="0"/>
              </a:rPr>
              <a:t> </a:t>
            </a:r>
            <a:r>
              <a:rPr lang="de-DE" sz="1800" dirty="0">
                <a:solidFill>
                  <a:srgbClr val="3C8C93"/>
                </a:solidFill>
                <a:ea typeface="ＭＳ Ｐゴシック" charset="0"/>
                <a:sym typeface="Symbol" charset="0"/>
              </a:rPr>
              <a:t>k &lt;&lt; r</a:t>
            </a:r>
            <a:endParaRPr lang="de-DE" sz="2400" dirty="0">
              <a:ea typeface="ＭＳ Ｐゴシック" charset="0"/>
            </a:endParaRPr>
          </a:p>
          <a:p>
            <a:pPr eaLnBrk="1" hangingPunct="1"/>
            <a:endParaRPr lang="de-DE" sz="1800" dirty="0">
              <a:ea typeface="ＭＳ Ｐゴシック" charset="0"/>
            </a:endParaRPr>
          </a:p>
          <a:p>
            <a:pPr eaLnBrk="1" hangingPunct="1">
              <a:lnSpc>
                <a:spcPct val="10000"/>
              </a:lnSpc>
            </a:pPr>
            <a:endParaRPr lang="de-DE" sz="1800" dirty="0">
              <a:ea typeface="ＭＳ Ｐゴシック" charset="0"/>
            </a:endParaRPr>
          </a:p>
        </p:txBody>
      </p:sp>
      <p:sp>
        <p:nvSpPr>
          <p:cNvPr id="10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36</a:t>
            </a:fld>
            <a:endParaRPr lang="de-DE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487983" y="2571750"/>
            <a:ext cx="4672013" cy="1078707"/>
            <a:chOff x="1308" y="2070"/>
            <a:chExt cx="3924" cy="906"/>
          </a:xfrm>
        </p:grpSpPr>
        <p:grpSp>
          <p:nvGrpSpPr>
            <p:cNvPr id="21510" name="Group 5"/>
            <p:cNvGrpSpPr>
              <a:grpSpLocks/>
            </p:cNvGrpSpPr>
            <p:nvPr/>
          </p:nvGrpSpPr>
          <p:grpSpPr bwMode="auto">
            <a:xfrm>
              <a:off x="3349" y="2256"/>
              <a:ext cx="1883" cy="720"/>
              <a:chOff x="3599" y="1824"/>
              <a:chExt cx="1883" cy="720"/>
            </a:xfrm>
          </p:grpSpPr>
          <p:sp>
            <p:nvSpPr>
              <p:cNvPr id="21511" name="Rectangle 6"/>
              <p:cNvSpPr>
                <a:spLocks noChangeArrowheads="1"/>
              </p:cNvSpPr>
              <p:nvPr/>
            </p:nvSpPr>
            <p:spPr bwMode="auto">
              <a:xfrm>
                <a:off x="4020" y="1824"/>
                <a:ext cx="1094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de-DE" sz="1350" dirty="0"/>
                  <a:t>Frobenius norm</a:t>
                </a:r>
              </a:p>
            </p:txBody>
          </p:sp>
          <p:cxnSp>
            <p:nvCxnSpPr>
              <p:cNvPr id="21512" name="AutoShape 7"/>
              <p:cNvCxnSpPr>
                <a:cxnSpLocks noChangeShapeType="1"/>
              </p:cNvCxnSpPr>
              <p:nvPr/>
            </p:nvCxnSpPr>
            <p:spPr bwMode="auto">
              <a:xfrm flipH="1">
                <a:off x="3599" y="1940"/>
                <a:ext cx="443" cy="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pic>
            <p:nvPicPr>
              <p:cNvPr id="21513" name="Picture 8" descr="fimg338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72" y="2083"/>
                <a:ext cx="1210" cy="4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aphicFrame>
          <p:nvGraphicFramePr>
            <p:cNvPr id="21506" name="Object 2"/>
            <p:cNvGraphicFramePr>
              <a:graphicFrameLocks noChangeAspect="1"/>
            </p:cNvGraphicFramePr>
            <p:nvPr/>
          </p:nvGraphicFramePr>
          <p:xfrm>
            <a:off x="1308" y="2070"/>
            <a:ext cx="2071" cy="5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8" name="Formel" r:id="rId4" imgW="1536700" imgH="393700" progId="Equation.3">
                    <p:embed/>
                  </p:oleObj>
                </mc:Choice>
                <mc:Fallback>
                  <p:oleObj name="Formel" r:id="rId4" imgW="1536700" imgH="393700" progId="Equation.3">
                    <p:embed/>
                    <p:pic>
                      <p:nvPicPr>
                        <p:cNvPr id="21506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08" y="2070"/>
                          <a:ext cx="2071" cy="53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27352D4-963B-4388-A154-B6337D1089F5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5BB538F-9309-42A8-A2AD-81D1C4DE9F6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2402078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Approximation by matrix with small rank</a:t>
            </a:r>
            <a:endParaRPr lang="de-DE" dirty="0">
              <a:latin typeface="+mn-lt"/>
              <a:ea typeface="ＭＳ Ｐゴシック" charset="0"/>
              <a:cs typeface="ＭＳ Ｐゴシック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>
                <a:ea typeface="ＭＳ Ｐゴシック" charset="0"/>
                <a:cs typeface="ＭＳ Ｐゴシック" charset="0"/>
              </a:rPr>
              <a:t>Optimization</a:t>
            </a:r>
            <a:r>
              <a:rPr lang="de-DE" dirty="0">
                <a:ea typeface="ＭＳ Ｐゴシック" charset="0"/>
                <a:cs typeface="ＭＳ Ｐゴシック" charset="0"/>
              </a:rPr>
              <a:t> </a:t>
            </a:r>
            <a:r>
              <a:rPr lang="de-DE" dirty="0" err="1">
                <a:ea typeface="ＭＳ Ｐゴシック" charset="0"/>
                <a:cs typeface="ＭＳ Ｐゴシック" charset="0"/>
              </a:rPr>
              <a:t>problem</a:t>
            </a:r>
            <a:r>
              <a:rPr lang="de-DE" dirty="0">
                <a:ea typeface="ＭＳ Ｐゴシック" charset="0"/>
                <a:cs typeface="ＭＳ Ｐゴシック" charset="0"/>
              </a:rPr>
              <a:t>						   k fix</a:t>
            </a:r>
          </a:p>
          <a:p>
            <a:pPr marL="0" indent="0">
              <a:buNone/>
            </a:pPr>
            <a:r>
              <a:rPr lang="de-DE" dirty="0">
                <a:ea typeface="ＭＳ Ｐゴシック" charset="0"/>
                <a:cs typeface="ＭＳ Ｐゴシック" charset="0"/>
              </a:rPr>
              <a:t>Solution </a:t>
            </a:r>
            <a:r>
              <a:rPr lang="de-DE" dirty="0" err="1">
                <a:ea typeface="ＭＳ Ｐゴシック" charset="0"/>
                <a:cs typeface="ＭＳ Ｐゴシック" charset="0"/>
              </a:rPr>
              <a:t>using</a:t>
            </a:r>
            <a:r>
              <a:rPr lang="de-DE" dirty="0">
                <a:ea typeface="ＭＳ Ｐゴシック" charset="0"/>
                <a:cs typeface="ＭＳ Ｐゴシック" charset="0"/>
              </a:rPr>
              <a:t> SVD</a:t>
            </a:r>
          </a:p>
        </p:txBody>
      </p:sp>
      <p:sp>
        <p:nvSpPr>
          <p:cNvPr id="16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37</a:t>
            </a:fld>
            <a:endParaRPr lang="de-DE"/>
          </a:p>
        </p:txBody>
      </p:sp>
      <p:sp>
        <p:nvSpPr>
          <p:cNvPr id="22533" name="AutoShape 4"/>
          <p:cNvSpPr>
            <a:spLocks/>
          </p:cNvSpPr>
          <p:nvPr/>
        </p:nvSpPr>
        <p:spPr bwMode="auto">
          <a:xfrm rot="5400000">
            <a:off x="4277769" y="2644130"/>
            <a:ext cx="67866" cy="685800"/>
          </a:xfrm>
          <a:prstGeom prst="rightBrace">
            <a:avLst>
              <a:gd name="adj1" fmla="val 8421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 sz="1350"/>
          </a:p>
        </p:txBody>
      </p:sp>
      <p:sp>
        <p:nvSpPr>
          <p:cNvPr id="22534" name="Rectangle 5"/>
          <p:cNvSpPr>
            <a:spLocks noChangeArrowheads="1"/>
          </p:cNvSpPr>
          <p:nvPr/>
        </p:nvSpPr>
        <p:spPr bwMode="auto">
          <a:xfrm>
            <a:off x="3393731" y="3029112"/>
            <a:ext cx="132228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de-DE" sz="1350" dirty="0"/>
              <a:t>Set </a:t>
            </a:r>
            <a:r>
              <a:rPr kumimoji="1" lang="de-DE" sz="1350" dirty="0" err="1"/>
              <a:t>smallest</a:t>
            </a:r>
            <a:r>
              <a:rPr kumimoji="1" lang="de-DE" sz="1350" dirty="0"/>
              <a:t> r-k</a:t>
            </a:r>
          </a:p>
          <a:p>
            <a:r>
              <a:rPr kumimoji="1" lang="de-DE" sz="1350" dirty="0"/>
              <a:t>Eigenvalues to 0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83568" y="3567528"/>
            <a:ext cx="5314950" cy="1323975"/>
            <a:chOff x="720" y="2826"/>
            <a:chExt cx="4464" cy="1112"/>
          </a:xfrm>
        </p:grpSpPr>
        <p:pic>
          <p:nvPicPr>
            <p:cNvPr id="22541" name="Picture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826"/>
              <a:ext cx="4464" cy="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2" name="Rectangle 9"/>
            <p:cNvSpPr>
              <a:spLocks noChangeArrowheads="1"/>
            </p:cNvSpPr>
            <p:nvPr/>
          </p:nvSpPr>
          <p:spPr bwMode="auto">
            <a:xfrm>
              <a:off x="3583" y="3028"/>
              <a:ext cx="316" cy="488"/>
            </a:xfrm>
            <a:prstGeom prst="rect">
              <a:avLst/>
            </a:prstGeom>
            <a:solidFill>
              <a:srgbClr val="CC99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de-DE" sz="1350"/>
            </a:p>
          </p:txBody>
        </p:sp>
        <p:sp>
          <p:nvSpPr>
            <p:cNvPr id="22543" name="Rectangle 10"/>
            <p:cNvSpPr>
              <a:spLocks noChangeArrowheads="1"/>
            </p:cNvSpPr>
            <p:nvPr/>
          </p:nvSpPr>
          <p:spPr bwMode="auto">
            <a:xfrm>
              <a:off x="4039" y="3386"/>
              <a:ext cx="1031" cy="262"/>
            </a:xfrm>
            <a:prstGeom prst="rect">
              <a:avLst/>
            </a:prstGeom>
            <a:solidFill>
              <a:srgbClr val="CC99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de-DE" sz="1350"/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1542009" y="3800820"/>
            <a:ext cx="4285059" cy="1120377"/>
            <a:chOff x="1441" y="2536"/>
            <a:chExt cx="3599" cy="941"/>
          </a:xfrm>
        </p:grpSpPr>
        <p:sp>
          <p:nvSpPr>
            <p:cNvPr id="22537" name="Text Box 16"/>
            <p:cNvSpPr txBox="1">
              <a:spLocks noChangeArrowheads="1"/>
            </p:cNvSpPr>
            <p:nvPr/>
          </p:nvSpPr>
          <p:spPr bwMode="auto">
            <a:xfrm>
              <a:off x="1441" y="3244"/>
              <a:ext cx="21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de-DE" sz="1200">
                  <a:solidFill>
                    <a:schemeClr val="hlink"/>
                  </a:solidFill>
                  <a:latin typeface="+mn-lt"/>
                  <a:cs typeface="Arial" charset="0"/>
                </a:rPr>
                <a:t>k</a:t>
              </a:r>
            </a:p>
          </p:txBody>
        </p:sp>
        <p:sp>
          <p:nvSpPr>
            <p:cNvPr id="22538" name="Rectangle 17"/>
            <p:cNvSpPr>
              <a:spLocks noChangeArrowheads="1"/>
            </p:cNvSpPr>
            <p:nvPr/>
          </p:nvSpPr>
          <p:spPr bwMode="auto">
            <a:xfrm>
              <a:off x="3456" y="2536"/>
              <a:ext cx="96" cy="480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 sz="1350"/>
            </a:p>
          </p:txBody>
        </p:sp>
        <p:sp>
          <p:nvSpPr>
            <p:cNvPr id="22539" name="Rectangle 18"/>
            <p:cNvSpPr>
              <a:spLocks noChangeArrowheads="1"/>
            </p:cNvSpPr>
            <p:nvPr/>
          </p:nvSpPr>
          <p:spPr bwMode="auto">
            <a:xfrm>
              <a:off x="4032" y="2728"/>
              <a:ext cx="1008" cy="96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 sz="1350"/>
            </a:p>
          </p:txBody>
        </p:sp>
        <p:sp>
          <p:nvSpPr>
            <p:cNvPr id="22540" name="Rectangle 19"/>
            <p:cNvSpPr>
              <a:spLocks noChangeArrowheads="1"/>
            </p:cNvSpPr>
            <p:nvPr/>
          </p:nvSpPr>
          <p:spPr bwMode="auto">
            <a:xfrm>
              <a:off x="2736" y="2536"/>
              <a:ext cx="96" cy="480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 sz="1350"/>
            </a:p>
          </p:txBody>
        </p:sp>
      </p:grp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6569431" y="4163274"/>
            <a:ext cx="21336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/>
            <a:r>
              <a:rPr kumimoji="1" lang="de-DE" sz="900" dirty="0">
                <a:solidFill>
                  <a:srgbClr val="0000FF"/>
                </a:solidFill>
                <a:latin typeface="TheSans UHH" panose="020B0502050302020203" pitchFamily="34" charset="0"/>
              </a:rPr>
              <a:t>C. Eckart, G. Young, The </a:t>
            </a:r>
            <a:r>
              <a:rPr kumimoji="1" lang="de-DE" sz="900" dirty="0" err="1">
                <a:solidFill>
                  <a:srgbClr val="0000FF"/>
                </a:solidFill>
                <a:latin typeface="TheSans UHH" panose="020B0502050302020203" pitchFamily="34" charset="0"/>
              </a:rPr>
              <a:t>approximation</a:t>
            </a:r>
            <a:r>
              <a:rPr kumimoji="1" lang="de-DE" sz="900" dirty="0">
                <a:solidFill>
                  <a:srgbClr val="0000FF"/>
                </a:solidFill>
                <a:latin typeface="TheSans UHH" panose="020B0502050302020203" pitchFamily="34" charset="0"/>
              </a:rPr>
              <a:t> of a </a:t>
            </a:r>
            <a:r>
              <a:rPr kumimoji="1" lang="de-DE" sz="900" dirty="0" err="1">
                <a:solidFill>
                  <a:srgbClr val="0000FF"/>
                </a:solidFill>
                <a:latin typeface="TheSans UHH" panose="020B0502050302020203" pitchFamily="34" charset="0"/>
              </a:rPr>
              <a:t>matrix</a:t>
            </a:r>
            <a:r>
              <a:rPr kumimoji="1" lang="de-DE" sz="900" dirty="0">
                <a:solidFill>
                  <a:srgbClr val="0000FF"/>
                </a:solidFill>
                <a:latin typeface="TheSans UHH" panose="020B0502050302020203" pitchFamily="34" charset="0"/>
              </a:rPr>
              <a:t> </a:t>
            </a:r>
            <a:r>
              <a:rPr kumimoji="1" lang="de-DE" sz="900" dirty="0" err="1">
                <a:solidFill>
                  <a:srgbClr val="0000FF"/>
                </a:solidFill>
                <a:latin typeface="TheSans UHH" panose="020B0502050302020203" pitchFamily="34" charset="0"/>
              </a:rPr>
              <a:t>by</a:t>
            </a:r>
            <a:r>
              <a:rPr kumimoji="1" lang="de-DE" sz="900" dirty="0">
                <a:solidFill>
                  <a:srgbClr val="0000FF"/>
                </a:solidFill>
                <a:latin typeface="TheSans UHH" panose="020B0502050302020203" pitchFamily="34" charset="0"/>
              </a:rPr>
              <a:t> </a:t>
            </a:r>
            <a:r>
              <a:rPr kumimoji="1" lang="de-DE" sz="900" dirty="0" err="1">
                <a:solidFill>
                  <a:srgbClr val="0000FF"/>
                </a:solidFill>
                <a:latin typeface="TheSans UHH" panose="020B0502050302020203" pitchFamily="34" charset="0"/>
              </a:rPr>
              <a:t>another</a:t>
            </a:r>
            <a:r>
              <a:rPr kumimoji="1" lang="de-DE" sz="900" dirty="0">
                <a:solidFill>
                  <a:srgbClr val="0000FF"/>
                </a:solidFill>
                <a:latin typeface="TheSans UHH" panose="020B0502050302020203" pitchFamily="34" charset="0"/>
              </a:rPr>
              <a:t> of </a:t>
            </a:r>
            <a:r>
              <a:rPr kumimoji="1" lang="de-DE" sz="900" dirty="0" err="1">
                <a:solidFill>
                  <a:srgbClr val="0000FF"/>
                </a:solidFill>
                <a:latin typeface="TheSans UHH" panose="020B0502050302020203" pitchFamily="34" charset="0"/>
              </a:rPr>
              <a:t>lower</a:t>
            </a:r>
            <a:r>
              <a:rPr kumimoji="1" lang="de-DE" sz="900" dirty="0">
                <a:solidFill>
                  <a:srgbClr val="0000FF"/>
                </a:solidFill>
                <a:latin typeface="TheSans UHH" panose="020B0502050302020203" pitchFamily="34" charset="0"/>
              </a:rPr>
              <a:t> rank. </a:t>
            </a:r>
            <a:r>
              <a:rPr kumimoji="1" lang="de-DE" sz="900" dirty="0" err="1">
                <a:solidFill>
                  <a:srgbClr val="0000FF"/>
                </a:solidFill>
                <a:latin typeface="TheSans UHH" panose="020B0502050302020203" pitchFamily="34" charset="0"/>
              </a:rPr>
              <a:t>Psychometrika</a:t>
            </a:r>
            <a:r>
              <a:rPr kumimoji="1" lang="de-DE" sz="900" dirty="0">
                <a:solidFill>
                  <a:srgbClr val="0000FF"/>
                </a:solidFill>
                <a:latin typeface="TheSans UHH" panose="020B0502050302020203" pitchFamily="34" charset="0"/>
              </a:rPr>
              <a:t>, 1, 211-218, </a:t>
            </a:r>
            <a:r>
              <a:rPr kumimoji="1" lang="de-DE" sz="900" b="1" dirty="0">
                <a:solidFill>
                  <a:srgbClr val="FF0000"/>
                </a:solidFill>
                <a:latin typeface="TheSans UHH" panose="020B0502050302020203" pitchFamily="34" charset="0"/>
              </a:rPr>
              <a:t>1936</a:t>
            </a:r>
            <a:endParaRPr kumimoji="1" lang="de-DE" sz="900" dirty="0">
              <a:solidFill>
                <a:srgbClr val="0000FF"/>
              </a:solidFill>
              <a:latin typeface="TheSans UHH" panose="020B050205030202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4F60BC9-EF16-2443-B738-B48EE75F4E67}"/>
              </a:ext>
            </a:extLst>
          </p:cNvPr>
          <p:cNvSpPr/>
          <p:nvPr/>
        </p:nvSpPr>
        <p:spPr>
          <a:xfrm>
            <a:off x="4576821" y="3554708"/>
            <a:ext cx="1421697" cy="4572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C4A08C-EDD9-824A-9E78-B7D72DCCCC41}"/>
              </a:ext>
            </a:extLst>
          </p:cNvPr>
          <p:cNvSpPr txBox="1"/>
          <p:nvPr/>
        </p:nvSpPr>
        <p:spPr>
          <a:xfrm>
            <a:off x="5076056" y="3276555"/>
            <a:ext cx="245977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50" dirty="0" err="1"/>
              <a:t>new</a:t>
            </a:r>
            <a:r>
              <a:rPr lang="de-DE" sz="1350" dirty="0"/>
              <a:t> </a:t>
            </a:r>
            <a:r>
              <a:rPr lang="de-DE" sz="1350" dirty="0" err="1"/>
              <a:t>document</a:t>
            </a:r>
            <a:r>
              <a:rPr lang="de-DE" sz="1350" dirty="0"/>
              <a:t> </a:t>
            </a:r>
            <a:r>
              <a:rPr lang="de-DE" sz="1350" dirty="0" err="1"/>
              <a:t>representations</a:t>
            </a:r>
            <a:endParaRPr lang="de-DE" sz="1350" dirty="0"/>
          </a:p>
        </p:txBody>
      </p:sp>
      <p:graphicFrame>
        <p:nvGraphicFramePr>
          <p:cNvPr id="22" name="Object 2">
            <a:extLst>
              <a:ext uri="{FF2B5EF4-FFF2-40B4-BE49-F238E27FC236}">
                <a16:creationId xmlns:a16="http://schemas.microsoft.com/office/drawing/2014/main" id="{03E20165-0F85-C544-BFF0-B0D0C97DF0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0003663"/>
              </p:ext>
            </p:extLst>
          </p:nvPr>
        </p:nvGraphicFramePr>
        <p:xfrm>
          <a:off x="2833081" y="1739441"/>
          <a:ext cx="2420459" cy="6206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Formel" r:id="rId4" imgW="1536700" imgH="393700" progId="Equation.3">
                  <p:embed/>
                </p:oleObj>
              </mc:Choice>
              <mc:Fallback>
                <p:oleObj name="Formel" r:id="rId4" imgW="1536700" imgH="393700" progId="Equation.3">
                  <p:embed/>
                  <p:pic>
                    <p:nvPicPr>
                      <p:cNvPr id="22" name="Object 2">
                        <a:extLst>
                          <a:ext uri="{FF2B5EF4-FFF2-40B4-BE49-F238E27FC236}">
                            <a16:creationId xmlns:a16="http://schemas.microsoft.com/office/drawing/2014/main" id="{03E20165-0F85-C544-BFF0-B0D0C97DF07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3081" y="1739441"/>
                        <a:ext cx="2420459" cy="6206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AF692E80-3CF0-92DE-EBA2-AAB742E5195C}"/>
                  </a:ext>
                </a:extLst>
              </p:cNvPr>
              <p:cNvSpPr txBox="1"/>
              <p:nvPr/>
            </p:nvSpPr>
            <p:spPr>
              <a:xfrm>
                <a:off x="1449884" y="2572997"/>
                <a:ext cx="389366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de-DE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𝑈</m:t>
                      </m:r>
                      <m:r>
                        <a:rPr lang="de-DE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𝑑𝑖𝑎𝑔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DE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de-DE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de-DE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⋯,</m:t>
                      </m:r>
                      <m:sSub>
                        <m:sSubPr>
                          <m:ctrlPr>
                            <a:rPr lang="en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DE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de-DE" i="1">
                          <a:latin typeface="Cambria Math" panose="02040503050406030204" pitchFamily="18" charset="0"/>
                        </a:rPr>
                        <m:t>, 0,</m:t>
                      </m:r>
                      <m:r>
                        <a:rPr lang="de-DE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⋯,0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de-DE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de-DE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a:rPr lang="de-DE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AF692E80-3CF0-92DE-EBA2-AAB742E519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9884" y="2572997"/>
                <a:ext cx="3893666" cy="369332"/>
              </a:xfrm>
              <a:prstGeom prst="rect">
                <a:avLst/>
              </a:prstGeom>
              <a:blipFill>
                <a:blip r:embed="rId6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FB64EBC8-B279-4514-8B78-75A7747BFB9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B82B006D-FA2B-4A4D-9891-B45DC10E3E5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335536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Application for information retrieval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1800" dirty="0"/>
              <a:t>Term-document matrix can have </a:t>
            </a:r>
            <a:r>
              <a:rPr lang="en-US" sz="1800" i="1" dirty="0">
                <a:ea typeface="ＭＳ Ｐゴシック" charset="0"/>
              </a:rPr>
              <a:t>m=</a:t>
            </a:r>
            <a:r>
              <a:rPr lang="en-US" sz="1800" dirty="0">
                <a:ea typeface="ＭＳ Ｐゴシック" charset="0"/>
              </a:rPr>
              <a:t>50000, </a:t>
            </a:r>
            <a:r>
              <a:rPr lang="en-US" sz="1800" i="1" dirty="0">
                <a:ea typeface="ＭＳ Ｐゴシック" charset="0"/>
              </a:rPr>
              <a:t>n=</a:t>
            </a:r>
            <a:r>
              <a:rPr lang="en-US" sz="1800" dirty="0">
                <a:ea typeface="ＭＳ Ｐゴシック" charset="0"/>
              </a:rPr>
              <a:t>10 million entries </a:t>
            </a:r>
            <a:br>
              <a:rPr lang="en-US" sz="1800" dirty="0">
                <a:ea typeface="ＭＳ Ｐゴシック" charset="0"/>
              </a:rPr>
            </a:br>
            <a:r>
              <a:rPr lang="en-US" sz="1800" dirty="0">
                <a:ea typeface="ＭＳ Ｐゴシック" charset="0"/>
              </a:rPr>
              <a:t>(rank close to 50000)</a:t>
            </a:r>
          </a:p>
          <a:p>
            <a:r>
              <a:rPr lang="en-US" sz="1800" dirty="0"/>
              <a:t>We can construct an approximation </a:t>
            </a:r>
            <a:r>
              <a:rPr lang="en-US" sz="1800" i="1" dirty="0">
                <a:ea typeface="ＭＳ Ｐゴシック" charset="0"/>
              </a:rPr>
              <a:t>A</a:t>
            </a:r>
            <a:r>
              <a:rPr lang="en-US" sz="1800" i="1" baseline="-25000" dirty="0">
                <a:ea typeface="ＭＳ Ｐゴシック" charset="0"/>
              </a:rPr>
              <a:t>100  </a:t>
            </a:r>
            <a:r>
              <a:rPr lang="en-US" sz="1800" dirty="0">
                <a:ea typeface="ＭＳ Ｐゴシック" charset="0"/>
              </a:rPr>
              <a:t>with rank 100 and smallest </a:t>
            </a:r>
            <a:r>
              <a:rPr lang="en-US" sz="1800" dirty="0" err="1">
                <a:ea typeface="ＭＳ Ｐゴシック" charset="0"/>
              </a:rPr>
              <a:t>Frobenius</a:t>
            </a:r>
            <a:r>
              <a:rPr lang="en-US" sz="1800" dirty="0">
                <a:ea typeface="ＭＳ Ｐゴシック" charset="0"/>
              </a:rPr>
              <a:t> norm error</a:t>
            </a:r>
          </a:p>
          <a:p>
            <a:pPr lvl="1" eaLnBrk="1" hangingPunct="1"/>
            <a:r>
              <a:rPr lang="en-US" sz="1650" dirty="0">
                <a:ea typeface="ＭＳ Ｐゴシック" charset="0"/>
              </a:rPr>
              <a:t>Also known as</a:t>
            </a:r>
            <a:r>
              <a:rPr lang="en-US" altLang="zh-CN" sz="1650" dirty="0">
                <a:solidFill>
                  <a:srgbClr val="0305FF"/>
                </a:solidFill>
                <a:ea typeface="宋体" charset="0"/>
                <a:cs typeface="宋体" charset="0"/>
              </a:rPr>
              <a:t> Principle Component Analysis (PCA)</a:t>
            </a:r>
            <a:endParaRPr lang="en-US" sz="1650" dirty="0">
              <a:ea typeface="ＭＳ Ｐゴシック" charset="0"/>
            </a:endParaRPr>
          </a:p>
          <a:p>
            <a:r>
              <a:rPr lang="en-US" sz="1800" dirty="0"/>
              <a:t>The new matrix (see previous presentation) defines </a:t>
            </a:r>
            <a:r>
              <a:rPr lang="en-US" sz="1800" i="1" dirty="0"/>
              <a:t>latent</a:t>
            </a:r>
            <a:r>
              <a:rPr lang="en-US" sz="1800" dirty="0"/>
              <a:t> characteristics (no more comprehensible terms) for information retrieval </a:t>
            </a:r>
            <a:r>
              <a:rPr lang="en-US" sz="1800" dirty="0">
                <a:ea typeface="ＭＳ Ｐゴシック" charset="0"/>
              </a:rPr>
              <a:t>(</a:t>
            </a:r>
            <a:r>
              <a:rPr lang="en-US" sz="1800" dirty="0">
                <a:solidFill>
                  <a:srgbClr val="0305FF"/>
                </a:solidFill>
                <a:ea typeface="ＭＳ Ｐゴシック" charset="0"/>
              </a:rPr>
              <a:t>Latent Semantic Indexing, LSI)</a:t>
            </a:r>
            <a:endParaRPr lang="en-US" altLang="zh-CN" sz="1800" dirty="0">
              <a:solidFill>
                <a:srgbClr val="0305FF"/>
              </a:solidFill>
              <a:ea typeface="宋体" charset="0"/>
              <a:cs typeface="宋体" charset="0"/>
            </a:endParaRPr>
          </a:p>
        </p:txBody>
      </p:sp>
      <p:sp>
        <p:nvSpPr>
          <p:cNvPr id="5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38</a:t>
            </a:fld>
            <a:endParaRPr lang="de-DE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F1C7E01-5FBB-4C15-9136-BD8EE0E6BA52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E4F26D1-97AD-4871-BC80-A5C1FCD5D23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5225570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we handle queries?</a:t>
            </a:r>
          </a:p>
        </p:txBody>
      </p:sp>
      <p:sp>
        <p:nvSpPr>
          <p:cNvPr id="5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z="788"/>
              <a:pPr>
                <a:defRPr/>
              </a:pPr>
              <a:t>39</a:t>
            </a:fld>
            <a:endParaRPr lang="de-DE" sz="788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5739907-93B6-2146-9C01-6A6EC8AF06E6}"/>
              </a:ext>
            </a:extLst>
          </p:cNvPr>
          <p:cNvGrpSpPr/>
          <p:nvPr/>
        </p:nvGrpSpPr>
        <p:grpSpPr>
          <a:xfrm>
            <a:off x="5364088" y="3459460"/>
            <a:ext cx="2916324" cy="552450"/>
            <a:chOff x="1547664" y="2060848"/>
            <a:chExt cx="3888432" cy="7366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2060848"/>
              <a:ext cx="3708400" cy="736600"/>
            </a:xfrm>
            <a:prstGeom prst="rect">
              <a:avLst/>
            </a:prstGeom>
          </p:spPr>
        </p:pic>
        <p:pic>
          <p:nvPicPr>
            <p:cNvPr id="8" name="Content Placeholder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180608" y="2101528"/>
              <a:ext cx="255488" cy="3193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FAA26D3D-D897-4be2-8F04-BA451C77F1D7}">
                <ma14:placeholderFlag xmlns:ma14="http://schemas.microsoft.com/office/mac/drawingml/2011/main" xmlns="" val="1"/>
              </a:ex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</p:grpSp>
      <p:pic>
        <p:nvPicPr>
          <p:cNvPr id="10" name="Picture 8">
            <a:extLst>
              <a:ext uri="{FF2B5EF4-FFF2-40B4-BE49-F238E27FC236}">
                <a16:creationId xmlns:a16="http://schemas.microsoft.com/office/drawing/2014/main" id="{EBBE3A2F-194B-CC4F-B8B3-D0E97720E0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10" y="1816038"/>
            <a:ext cx="53149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9">
            <a:extLst>
              <a:ext uri="{FF2B5EF4-FFF2-40B4-BE49-F238E27FC236}">
                <a16:creationId xmlns:a16="http://schemas.microsoft.com/office/drawing/2014/main" id="{2B1761FB-56C5-614D-B559-88AB05411E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5970" y="2056544"/>
            <a:ext cx="376238" cy="581025"/>
          </a:xfrm>
          <a:prstGeom prst="rect">
            <a:avLst/>
          </a:prstGeom>
          <a:solidFill>
            <a:srgbClr val="CC9900">
              <a:alpha val="50195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sz="1350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26991358-0DEB-0D43-8BD2-C546ACBB97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895" y="2482788"/>
            <a:ext cx="1227535" cy="311944"/>
          </a:xfrm>
          <a:prstGeom prst="rect">
            <a:avLst/>
          </a:prstGeom>
          <a:solidFill>
            <a:srgbClr val="CC9900">
              <a:alpha val="50195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sz="135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8831D77-45E3-3142-9ABB-94BB8D6034FA}"/>
              </a:ext>
            </a:extLst>
          </p:cNvPr>
          <p:cNvSpPr/>
          <p:nvPr/>
        </p:nvSpPr>
        <p:spPr>
          <a:xfrm>
            <a:off x="2459714" y="1988080"/>
            <a:ext cx="530735" cy="7198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9600895-53CA-1746-83C0-CB14D99D41BC}"/>
              </a:ext>
            </a:extLst>
          </p:cNvPr>
          <p:cNvSpPr/>
          <p:nvPr/>
        </p:nvSpPr>
        <p:spPr>
          <a:xfrm>
            <a:off x="3395122" y="2020824"/>
            <a:ext cx="530735" cy="42445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8BA834E-CA36-0A41-8233-78BF15A58404}"/>
              </a:ext>
            </a:extLst>
          </p:cNvPr>
          <p:cNvSpPr/>
          <p:nvPr/>
        </p:nvSpPr>
        <p:spPr>
          <a:xfrm>
            <a:off x="5432047" y="1851336"/>
            <a:ext cx="165681" cy="45720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3D97789-CF2F-D747-A681-29B0DABF4A2D}"/>
              </a:ext>
            </a:extLst>
          </p:cNvPr>
          <p:cNvSpPr/>
          <p:nvPr/>
        </p:nvSpPr>
        <p:spPr>
          <a:xfrm>
            <a:off x="1713422" y="2024956"/>
            <a:ext cx="170864" cy="61261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EE1D29-C488-324A-8989-546AE0C80424}"/>
              </a:ext>
            </a:extLst>
          </p:cNvPr>
          <p:cNvSpPr txBox="1"/>
          <p:nvPr/>
        </p:nvSpPr>
        <p:spPr>
          <a:xfrm>
            <a:off x="1713422" y="1707654"/>
            <a:ext cx="27603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sz="1350" dirty="0"/>
              <a:t>q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A1EF7BE-53AA-CC4B-9A45-B02D9437791A}"/>
              </a:ext>
            </a:extLst>
          </p:cNvPr>
          <p:cNvSpPr txBox="1"/>
          <p:nvPr/>
        </p:nvSpPr>
        <p:spPr>
          <a:xfrm>
            <a:off x="5402852" y="1491630"/>
            <a:ext cx="38504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sz="1350" dirty="0"/>
              <a:t>q</a:t>
            </a:r>
            <a:r>
              <a:rPr lang="en-DE" sz="1350" baseline="-25000" dirty="0"/>
              <a:t>k</a:t>
            </a:r>
            <a:r>
              <a:rPr lang="en-DE" sz="1350" baseline="30000" dirty="0"/>
              <a:t>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DBC5474-672F-0C43-A618-1F72DFC28719}"/>
              </a:ext>
            </a:extLst>
          </p:cNvPr>
          <p:cNvSpPr txBox="1"/>
          <p:nvPr/>
        </p:nvSpPr>
        <p:spPr>
          <a:xfrm>
            <a:off x="2572843" y="1606965"/>
            <a:ext cx="34817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sz="1350" dirty="0"/>
              <a:t>U</a:t>
            </a:r>
            <a:r>
              <a:rPr lang="en-DE" sz="1350" baseline="-25000" dirty="0"/>
              <a:t>k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CE6FA0-5026-F04A-84E7-A4AACF3DE491}"/>
              </a:ext>
            </a:extLst>
          </p:cNvPr>
          <p:cNvSpPr txBox="1"/>
          <p:nvPr/>
        </p:nvSpPr>
        <p:spPr>
          <a:xfrm>
            <a:off x="3440944" y="1601671"/>
            <a:ext cx="34336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sz="1350" dirty="0"/>
              <a:t>𝛴</a:t>
            </a:r>
            <a:r>
              <a:rPr lang="en-DE" sz="1350" baseline="-25000" dirty="0"/>
              <a:t>k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FE1EF69-1711-A545-B92B-9B1F21554ABA}"/>
              </a:ext>
            </a:extLst>
          </p:cNvPr>
          <p:cNvGrpSpPr/>
          <p:nvPr/>
        </p:nvGrpSpPr>
        <p:grpSpPr>
          <a:xfrm>
            <a:off x="992227" y="1900286"/>
            <a:ext cx="4869787" cy="894446"/>
            <a:chOff x="1259632" y="1669619"/>
            <a:chExt cx="6493049" cy="119259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7B79FEB-BD36-5C4F-921D-932349676EBF}"/>
                </a:ext>
              </a:extLst>
            </p:cNvPr>
            <p:cNvSpPr/>
            <p:nvPr/>
          </p:nvSpPr>
          <p:spPr>
            <a:xfrm>
              <a:off x="1259632" y="1877963"/>
              <a:ext cx="864096" cy="7747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DE" sz="1350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6C91944-0CBF-5B45-80D7-218FFECB3FB0}"/>
                </a:ext>
              </a:extLst>
            </p:cNvPr>
            <p:cNvSpPr/>
            <p:nvPr/>
          </p:nvSpPr>
          <p:spPr>
            <a:xfrm>
              <a:off x="2579146" y="1877963"/>
              <a:ext cx="225128" cy="7747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DE" sz="135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EB955CF-56E4-D44A-9FCF-68528363C8DC}"/>
                </a:ext>
              </a:extLst>
            </p:cNvPr>
            <p:cNvSpPr/>
            <p:nvPr/>
          </p:nvSpPr>
          <p:spPr>
            <a:xfrm>
              <a:off x="6213596" y="1692768"/>
              <a:ext cx="926869" cy="47412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DE" sz="135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7970AFF-364F-534D-9F05-5A8E39174E85}"/>
                </a:ext>
              </a:extLst>
            </p:cNvPr>
            <p:cNvSpPr/>
            <p:nvPr/>
          </p:nvSpPr>
          <p:spPr>
            <a:xfrm>
              <a:off x="7475237" y="1669619"/>
              <a:ext cx="251502" cy="41592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DE" sz="135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3E0465D-6D86-2F48-9A27-6E7889E3F4C7}"/>
                </a:ext>
              </a:extLst>
            </p:cNvPr>
            <p:cNvSpPr/>
            <p:nvPr/>
          </p:nvSpPr>
          <p:spPr>
            <a:xfrm>
              <a:off x="6146764" y="2236777"/>
              <a:ext cx="1605917" cy="6254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DE" sz="135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0096C2C-B643-EC4D-8614-7D8A88A4A7A9}"/>
                </a:ext>
              </a:extLst>
            </p:cNvPr>
            <p:cNvSpPr/>
            <p:nvPr/>
          </p:nvSpPr>
          <p:spPr>
            <a:xfrm>
              <a:off x="5252898" y="1843239"/>
              <a:ext cx="634983" cy="8094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DE" sz="135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48574C2-8BBF-4041-9F6E-7382ADA245F7}"/>
                </a:ext>
              </a:extLst>
            </p:cNvPr>
            <p:cNvSpPr/>
            <p:nvPr/>
          </p:nvSpPr>
          <p:spPr>
            <a:xfrm>
              <a:off x="4049130" y="1877963"/>
              <a:ext cx="180536" cy="7747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DE" sz="1350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6F959061-537F-0D4E-9719-8A9B9A03BF01}"/>
              </a:ext>
            </a:extLst>
          </p:cNvPr>
          <p:cNvSpPr/>
          <p:nvPr/>
        </p:nvSpPr>
        <p:spPr>
          <a:xfrm>
            <a:off x="4590463" y="1816038"/>
            <a:ext cx="1421697" cy="4572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4FE93A65-BDB8-43E8-88D8-158B9CDBE6FD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21" name="Fußzeilenplatzhalter 20">
            <a:extLst>
              <a:ext uri="{FF2B5EF4-FFF2-40B4-BE49-F238E27FC236}">
                <a16:creationId xmlns:a16="http://schemas.microsoft.com/office/drawing/2014/main" id="{169368B3-E965-46CF-AE60-015E4E52326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814083" name="Rectangle 3"/>
          <p:cNvSpPr>
            <a:spLocks noGrp="1" noChangeArrowheads="1"/>
          </p:cNvSpPr>
          <p:nvPr>
            <p:ph type="body" sz="quarter" idx="16"/>
          </p:nvPr>
        </p:nvSpPr>
        <p:spPr>
          <a:xfrm>
            <a:off x="214311" y="1923678"/>
            <a:ext cx="8534151" cy="2879651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endParaRPr lang="de-DE" sz="1800" dirty="0">
              <a:ea typeface="ＭＳ Ｐゴシック" charset="0"/>
            </a:endParaRPr>
          </a:p>
          <a:p>
            <a:pPr eaLnBrk="1" hangingPunct="1">
              <a:spcBef>
                <a:spcPts val="600"/>
              </a:spcBef>
            </a:pPr>
            <a:endParaRPr lang="de-DE" sz="1800" dirty="0">
              <a:ea typeface="ＭＳ Ｐゴシック" charset="0"/>
            </a:endParaRPr>
          </a:p>
          <a:p>
            <a:pPr marL="0" indent="0" eaLnBrk="1" hangingPunct="1">
              <a:spcBef>
                <a:spcPts val="600"/>
              </a:spcBef>
              <a:buNone/>
            </a:pPr>
            <a:endParaRPr lang="de-DE" sz="1800" dirty="0">
              <a:ea typeface="ＭＳ Ｐゴシック" charset="0"/>
            </a:endParaRPr>
          </a:p>
          <a:p>
            <a:pPr>
              <a:spcBef>
                <a:spcPts val="600"/>
              </a:spcBef>
            </a:pPr>
            <a:r>
              <a:rPr lang="en-US" sz="1800" dirty="0"/>
              <a:t>Query </a:t>
            </a:r>
            <a:r>
              <a:rPr lang="en-US" sz="1800" dirty="0">
                <a:solidFill>
                  <a:srgbClr val="008CC0"/>
                </a:solidFill>
              </a:rPr>
              <a:t>q</a:t>
            </a:r>
            <a:r>
              <a:rPr lang="en-US" sz="1800" dirty="0"/>
              <a:t> (sparsely populated)</a:t>
            </a:r>
          </a:p>
          <a:p>
            <a:pPr>
              <a:spcBef>
                <a:spcPts val="600"/>
              </a:spcBef>
            </a:pPr>
            <a:r>
              <a:rPr lang="en-US" sz="1800" dirty="0"/>
              <a:t>A query </a:t>
            </a:r>
            <a:r>
              <a:rPr lang="en-US" sz="1800" dirty="0">
                <a:solidFill>
                  <a:srgbClr val="008CC0"/>
                </a:solidFill>
              </a:rPr>
              <a:t>q</a:t>
            </a:r>
            <a:r>
              <a:rPr lang="en-US" sz="1800" dirty="0"/>
              <a:t> is mapped into the LSI space as follows</a:t>
            </a:r>
          </a:p>
          <a:p>
            <a:pPr>
              <a:spcBef>
                <a:spcPts val="600"/>
              </a:spcBef>
            </a:pPr>
            <a:r>
              <a:rPr lang="en-US" sz="1800" dirty="0"/>
              <a:t>Query </a:t>
            </a:r>
            <a:r>
              <a:rPr lang="en-US" sz="1800" dirty="0" err="1">
                <a:solidFill>
                  <a:srgbClr val="008CC0"/>
                </a:solidFill>
              </a:rPr>
              <a:t>q</a:t>
            </a:r>
            <a:r>
              <a:rPr lang="en-US" sz="1800" baseline="-25000" dirty="0" err="1">
                <a:solidFill>
                  <a:srgbClr val="008CC0"/>
                </a:solidFill>
              </a:rPr>
              <a:t>k</a:t>
            </a:r>
            <a:r>
              <a:rPr lang="en-US" sz="1800" dirty="0"/>
              <a:t> is not sparse</a:t>
            </a:r>
          </a:p>
          <a:p>
            <a:pPr>
              <a:spcBef>
                <a:spcPts val="600"/>
              </a:spcBef>
            </a:pPr>
            <a:r>
              <a:rPr lang="en-US" sz="1800" dirty="0"/>
              <a:t>Query response via </a:t>
            </a:r>
            <a:r>
              <a:rPr lang="en-US" sz="1800" dirty="0">
                <a:solidFill>
                  <a:srgbClr val="008CC0"/>
                </a:solidFill>
              </a:rPr>
              <a:t>k</a:t>
            </a:r>
            <a:r>
              <a:rPr lang="en-US" sz="1800" dirty="0"/>
              <a:t> nearest neighbors (cosine distance)</a:t>
            </a:r>
          </a:p>
          <a:p>
            <a:pPr>
              <a:spcBef>
                <a:spcPts val="600"/>
              </a:spcBef>
            </a:pPr>
            <a:r>
              <a:rPr lang="en-US" sz="1800" dirty="0">
                <a:sym typeface="Wingdings" pitchFamily="2" charset="2"/>
              </a:rPr>
              <a:t>Efficiently done in vector databases</a:t>
            </a:r>
            <a:endParaRPr lang="en-US" sz="1800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A303EA8-E57B-A22D-B54F-E16937FFA6A4}"/>
              </a:ext>
            </a:extLst>
          </p:cNvPr>
          <p:cNvSpPr/>
          <p:nvPr/>
        </p:nvSpPr>
        <p:spPr>
          <a:xfrm rot="16200000">
            <a:off x="2680604" y="1918508"/>
            <a:ext cx="165681" cy="45720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</p:spTree>
    <p:extLst>
      <p:ext uri="{BB962C8B-B14F-4D97-AF65-F5344CB8AC3E}">
        <p14:creationId xmlns:p14="http://schemas.microsoft.com/office/powerpoint/2010/main" val="340551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4" grpId="0"/>
      <p:bldP spid="18" grpId="0"/>
      <p:bldP spid="19" grpId="0"/>
      <p:bldP spid="20" grpId="0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Rectangle"/>
          <p:cNvSpPr/>
          <p:nvPr/>
        </p:nvSpPr>
        <p:spPr>
          <a:xfrm>
            <a:off x="7658767" y="2153481"/>
            <a:ext cx="446701" cy="185738"/>
          </a:xfrm>
          <a:prstGeom prst="rect">
            <a:avLst/>
          </a:prstGeom>
          <a:solidFill>
            <a:schemeClr val="accent1">
              <a:lumOff val="16847"/>
              <a:alpha val="4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4500"/>
            </a:pPr>
            <a:endParaRPr sz="1688"/>
          </a:p>
        </p:txBody>
      </p:sp>
      <p:sp>
        <p:nvSpPr>
          <p:cNvPr id="472" name="Rectangle"/>
          <p:cNvSpPr/>
          <p:nvPr/>
        </p:nvSpPr>
        <p:spPr>
          <a:xfrm>
            <a:off x="387593" y="3501577"/>
            <a:ext cx="306144" cy="185738"/>
          </a:xfrm>
          <a:prstGeom prst="rect">
            <a:avLst/>
          </a:prstGeom>
          <a:solidFill>
            <a:schemeClr val="accent1">
              <a:lumOff val="16847"/>
              <a:alpha val="4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4500"/>
            </a:pPr>
            <a:endParaRPr sz="1688"/>
          </a:p>
        </p:txBody>
      </p:sp>
      <p:sp>
        <p:nvSpPr>
          <p:cNvPr id="47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4</a:t>
            </a:fld>
            <a:endParaRPr/>
          </a:p>
        </p:txBody>
      </p:sp>
      <p:pic>
        <p:nvPicPr>
          <p:cNvPr id="474" name="MC-text-ref.pdf" descr="MC-text-ref.pdf"/>
          <p:cNvPicPr>
            <a:picLocks noChangeAspect="1"/>
          </p:cNvPicPr>
          <p:nvPr/>
        </p:nvPicPr>
        <p:blipFill>
          <a:blip r:embed="rId3"/>
          <a:srcRect l="41500" t="30281" r="9838" b="16054"/>
          <a:stretch>
            <a:fillRect/>
          </a:stretch>
        </p:blipFill>
        <p:spPr>
          <a:xfrm>
            <a:off x="6501108" y="659191"/>
            <a:ext cx="2430571" cy="3790949"/>
          </a:xfrm>
          <a:prstGeom prst="rect">
            <a:avLst/>
          </a:prstGeom>
          <a:ln w="12700">
            <a:miter lim="400000"/>
          </a:ln>
        </p:spPr>
      </p:pic>
      <p:pic>
        <p:nvPicPr>
          <p:cNvPr id="475" name="FDR-article.pdf" descr="FDR-article.pdf"/>
          <p:cNvPicPr>
            <a:picLocks noChangeAspect="1"/>
          </p:cNvPicPr>
          <p:nvPr/>
        </p:nvPicPr>
        <p:blipFill>
          <a:blip r:embed="rId4"/>
          <a:srcRect l="6346" t="5303" r="28446" b="30530"/>
          <a:stretch>
            <a:fillRect/>
          </a:stretch>
        </p:blipFill>
        <p:spPr>
          <a:xfrm>
            <a:off x="321738" y="790862"/>
            <a:ext cx="2585291" cy="359796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85" name="Group"/>
          <p:cNvGrpSpPr/>
          <p:nvPr/>
        </p:nvGrpSpPr>
        <p:grpSpPr>
          <a:xfrm>
            <a:off x="524109" y="-341955"/>
            <a:ext cx="7416318" cy="6053713"/>
            <a:chOff x="152797" y="93205"/>
            <a:chExt cx="19776847" cy="16143231"/>
          </a:xfrm>
        </p:grpSpPr>
        <p:grpSp>
          <p:nvGrpSpPr>
            <p:cNvPr id="481" name="Group"/>
            <p:cNvGrpSpPr/>
            <p:nvPr/>
          </p:nvGrpSpPr>
          <p:grpSpPr>
            <a:xfrm>
              <a:off x="152797" y="93205"/>
              <a:ext cx="19776848" cy="16143233"/>
              <a:chOff x="152797" y="93205"/>
              <a:chExt cx="19776847" cy="16143231"/>
            </a:xfrm>
          </p:grpSpPr>
          <p:sp>
            <p:nvSpPr>
              <p:cNvPr id="477" name="Line"/>
              <p:cNvSpPr/>
              <p:nvPr/>
            </p:nvSpPr>
            <p:spPr>
              <a:xfrm flipV="1">
                <a:off x="13649099" y="7077601"/>
                <a:ext cx="6280547" cy="1072737"/>
              </a:xfrm>
              <a:prstGeom prst="line">
                <a:avLst/>
              </a:prstGeom>
              <a:noFill/>
              <a:ln w="114300" cap="flat">
                <a:solidFill>
                  <a:srgbClr val="000000"/>
                </a:solidFill>
                <a:prstDash val="solid"/>
                <a:miter lim="400000"/>
                <a:headEnd type="oval" w="med" len="med"/>
                <a:tailEnd type="oval" w="med" len="med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675"/>
              </a:p>
            </p:txBody>
          </p:sp>
          <p:sp>
            <p:nvSpPr>
              <p:cNvPr id="478" name="Line"/>
              <p:cNvSpPr/>
              <p:nvPr/>
            </p:nvSpPr>
            <p:spPr>
              <a:xfrm flipV="1">
                <a:off x="152797" y="6071103"/>
                <a:ext cx="8905489" cy="4532555"/>
              </a:xfrm>
              <a:prstGeom prst="line">
                <a:avLst/>
              </a:prstGeom>
              <a:noFill/>
              <a:ln w="114300" cap="flat">
                <a:solidFill>
                  <a:srgbClr val="000000"/>
                </a:solidFill>
                <a:prstDash val="solid"/>
                <a:miter lim="400000"/>
                <a:headEnd type="oval" w="med" len="med"/>
                <a:tailEnd type="oval" w="med" len="med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675"/>
              </a:p>
            </p:txBody>
          </p:sp>
          <p:sp>
            <p:nvSpPr>
              <p:cNvPr id="479" name="Line"/>
              <p:cNvSpPr/>
              <p:nvPr/>
            </p:nvSpPr>
            <p:spPr>
              <a:xfrm flipH="1" flipV="1">
                <a:off x="11874447" y="8406818"/>
                <a:ext cx="4181603" cy="7829620"/>
              </a:xfrm>
              <a:prstGeom prst="line">
                <a:avLst/>
              </a:prstGeom>
              <a:noFill/>
              <a:ln w="114300" cap="flat">
                <a:solidFill>
                  <a:srgbClr val="000000"/>
                </a:solidFill>
                <a:prstDash val="solid"/>
                <a:miter lim="400000"/>
                <a:headEnd type="oval" w="med" len="med"/>
                <a:tailEnd type="oval" w="med" len="med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675"/>
              </a:p>
            </p:txBody>
          </p:sp>
          <p:sp>
            <p:nvSpPr>
              <p:cNvPr id="480" name="Line"/>
              <p:cNvSpPr/>
              <p:nvPr/>
            </p:nvSpPr>
            <p:spPr>
              <a:xfrm flipH="1" flipV="1">
                <a:off x="3723933" y="93205"/>
                <a:ext cx="6546426" cy="4240121"/>
              </a:xfrm>
              <a:prstGeom prst="line">
                <a:avLst/>
              </a:prstGeom>
              <a:noFill/>
              <a:ln w="114300" cap="flat">
                <a:solidFill>
                  <a:srgbClr val="000000"/>
                </a:solidFill>
                <a:prstDash val="solid"/>
                <a:miter lim="400000"/>
                <a:headEnd type="oval" w="med" len="med"/>
                <a:tailEnd type="oval" w="med" len="med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675"/>
              </a:p>
            </p:txBody>
          </p:sp>
        </p:grpSp>
        <p:grpSp>
          <p:nvGrpSpPr>
            <p:cNvPr id="484" name="Group"/>
            <p:cNvGrpSpPr/>
            <p:nvPr/>
          </p:nvGrpSpPr>
          <p:grpSpPr>
            <a:xfrm>
              <a:off x="7954137" y="1595539"/>
              <a:ext cx="7433642" cy="7433642"/>
              <a:chOff x="0" y="0"/>
              <a:chExt cx="7433640" cy="7433640"/>
            </a:xfrm>
          </p:grpSpPr>
          <p:sp>
            <p:nvSpPr>
              <p:cNvPr id="482" name="Circle"/>
              <p:cNvSpPr/>
              <p:nvPr/>
            </p:nvSpPr>
            <p:spPr>
              <a:xfrm>
                <a:off x="0" y="0"/>
                <a:ext cx="7433641" cy="7433641"/>
              </a:xfrm>
              <a:prstGeom prst="ellipse">
                <a:avLst/>
              </a:prstGeom>
              <a:solidFill>
                <a:srgbClr val="FFFFFF"/>
              </a:solidFill>
              <a:ln w="1143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4500"/>
                </a:pPr>
                <a:endParaRPr sz="1688"/>
              </a:p>
            </p:txBody>
          </p:sp>
          <p:pic>
            <p:nvPicPr>
              <p:cNvPr id="483" name="FDR-data.pdf" descr="FDR-data.pdf"/>
              <p:cNvPicPr>
                <a:picLocks noChangeAspect="1"/>
              </p:cNvPicPr>
              <p:nvPr/>
            </p:nvPicPr>
            <p:blipFill>
              <a:blip r:embed="rId5"/>
              <a:srcRect b="66376"/>
              <a:stretch>
                <a:fillRect/>
              </a:stretch>
            </p:blipFill>
            <p:spPr>
              <a:xfrm>
                <a:off x="1235161" y="1113717"/>
                <a:ext cx="4963360" cy="520610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A30E100-FDC4-8721-F663-DCD920614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0740" y="3093859"/>
            <a:ext cx="4269441" cy="1716818"/>
          </a:xfrm>
        </p:spPr>
        <p:txBody>
          <a:bodyPr>
            <a:noAutofit/>
          </a:bodyPr>
          <a:lstStyle/>
          <a:p>
            <a:pPr algn="l"/>
            <a:r>
              <a:rPr lang="en-DE" sz="2400" dirty="0"/>
              <a:t>Example:</a:t>
            </a:r>
            <a:br>
              <a:rPr lang="en-DE" sz="2400" dirty="0"/>
            </a:br>
            <a:r>
              <a:rPr lang="en-DE" sz="2400" dirty="0"/>
              <a:t>Interpretative</a:t>
            </a:r>
            <a:br>
              <a:rPr lang="en-DE" sz="2400" dirty="0"/>
            </a:br>
            <a:r>
              <a:rPr lang="en-DE" sz="2400" dirty="0"/>
              <a:t>information</a:t>
            </a:r>
            <a:br>
              <a:rPr lang="en-DE" sz="2400" dirty="0"/>
            </a:br>
            <a:r>
              <a:rPr lang="en-DE" sz="2400" dirty="0"/>
              <a:t>retrieval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919441C-9855-3045-6493-F10EEC785F4A}"/>
              </a:ext>
            </a:extLst>
          </p:cNvPr>
          <p:cNvGrpSpPr/>
          <p:nvPr/>
        </p:nvGrpSpPr>
        <p:grpSpPr>
          <a:xfrm>
            <a:off x="7919493" y="2347108"/>
            <a:ext cx="1357171" cy="1340207"/>
            <a:chOff x="10559324" y="3129478"/>
            <a:chExt cx="1809561" cy="178694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3605F8B-D59D-4AE6-D8F8-FFA7B9A4884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559324" y="3129478"/>
              <a:ext cx="1809561" cy="178694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AA4B521-BD5D-141A-0E46-9D07942C583B}"/>
                </a:ext>
              </a:extLst>
            </p:cNvPr>
            <p:cNvSpPr txBox="1"/>
            <p:nvPr/>
          </p:nvSpPr>
          <p:spPr>
            <a:xfrm>
              <a:off x="10694128" y="3516202"/>
              <a:ext cx="1034900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E" sz="1050" dirty="0"/>
                <a:t>Counter</a:t>
              </a:r>
              <a:br>
                <a:rPr lang="en-DE" sz="1050" dirty="0"/>
              </a:br>
              <a:r>
                <a:rPr lang="en-DE" sz="1050" dirty="0"/>
                <a:t>hypothesis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1CFCAD5-50CB-6B29-A820-1035C96F122C}"/>
              </a:ext>
            </a:extLst>
          </p:cNvPr>
          <p:cNvGrpSpPr/>
          <p:nvPr/>
        </p:nvGrpSpPr>
        <p:grpSpPr>
          <a:xfrm>
            <a:off x="-23248" y="3803293"/>
            <a:ext cx="1357171" cy="1340207"/>
            <a:chOff x="-30997" y="5071058"/>
            <a:chExt cx="1809561" cy="178694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9F81099-0A5C-6A61-4277-C9BDC5C0E9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30997" y="5071058"/>
              <a:ext cx="1809561" cy="178694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B50F016-AEE0-5736-8CD9-6DAF2B2518C7}"/>
                </a:ext>
              </a:extLst>
            </p:cNvPr>
            <p:cNvSpPr txBox="1"/>
            <p:nvPr/>
          </p:nvSpPr>
          <p:spPr>
            <a:xfrm>
              <a:off x="183455" y="5553662"/>
              <a:ext cx="120802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E" sz="1050" dirty="0"/>
                <a:t>Also in doubt</a:t>
              </a:r>
            </a:p>
          </p:txBody>
        </p:sp>
      </p:grpSp>
      <p:sp>
        <p:nvSpPr>
          <p:cNvPr id="9" name="Cloud Callout 8">
            <a:extLst>
              <a:ext uri="{FF2B5EF4-FFF2-40B4-BE49-F238E27FC236}">
                <a16:creationId xmlns:a16="http://schemas.microsoft.com/office/drawing/2014/main" id="{C5FC18B7-FA3E-F554-B998-A45A76AC0E6E}"/>
              </a:ext>
            </a:extLst>
          </p:cNvPr>
          <p:cNvSpPr/>
          <p:nvPr/>
        </p:nvSpPr>
        <p:spPr>
          <a:xfrm>
            <a:off x="5449995" y="40967"/>
            <a:ext cx="3371009" cy="2151406"/>
          </a:xfrm>
          <a:prstGeom prst="cloudCallout">
            <a:avLst>
              <a:gd name="adj1" fmla="val 30160"/>
              <a:gd name="adj2" fmla="val 70413"/>
            </a:avLst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DE" sz="2400" dirty="0"/>
              <a:t>Subjective content descriptions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5" grpId="0" animBg="1" advAuto="0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Summary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Significant reduction of the vector space dimensions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Reduction of the memory requirement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Faster processing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Reduction of "noise“</a:t>
            </a:r>
          </a:p>
          <a:p>
            <a:pPr>
              <a:spcBef>
                <a:spcPts val="300"/>
              </a:spcBef>
            </a:pPr>
            <a:r>
              <a:rPr lang="en-US" dirty="0"/>
              <a:t>"Semantic clustering“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Similar terms mapped to the same dimension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Synonymy and polysemy more manageable (many tests in the literature)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40</a:t>
            </a:fld>
            <a:endParaRPr lang="de-DE"/>
          </a:p>
        </p:txBody>
      </p:sp>
      <p:sp>
        <p:nvSpPr>
          <p:cNvPr id="6" name="Rectangle 5"/>
          <p:cNvSpPr/>
          <p:nvPr/>
        </p:nvSpPr>
        <p:spPr>
          <a:xfrm>
            <a:off x="395538" y="4240082"/>
            <a:ext cx="8208910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25" dirty="0">
                <a:solidFill>
                  <a:srgbClr val="0305FF"/>
                </a:solidFill>
                <a:latin typeface="TheSans UHH" panose="020B0502050302020203" pitchFamily="34" charset="0"/>
              </a:rPr>
              <a:t>Scott </a:t>
            </a:r>
            <a:r>
              <a:rPr lang="en-US" sz="825" dirty="0" err="1">
                <a:solidFill>
                  <a:srgbClr val="0305FF"/>
                </a:solidFill>
                <a:latin typeface="TheSans UHH" panose="020B0502050302020203" pitchFamily="34" charset="0"/>
              </a:rPr>
              <a:t>Deerwester</a:t>
            </a:r>
            <a:r>
              <a:rPr lang="en-US" sz="825" dirty="0">
                <a:solidFill>
                  <a:srgbClr val="0305FF"/>
                </a:solidFill>
                <a:latin typeface="TheSans UHH" panose="020B0502050302020203" pitchFamily="34" charset="0"/>
              </a:rPr>
              <a:t>, Susan </a:t>
            </a:r>
            <a:r>
              <a:rPr lang="en-US" sz="825" dirty="0" err="1">
                <a:solidFill>
                  <a:srgbClr val="0305FF"/>
                </a:solidFill>
                <a:latin typeface="TheSans UHH" panose="020B0502050302020203" pitchFamily="34" charset="0"/>
              </a:rPr>
              <a:t>Dumais</a:t>
            </a:r>
            <a:r>
              <a:rPr lang="en-US" sz="825" dirty="0">
                <a:solidFill>
                  <a:srgbClr val="0305FF"/>
                </a:solidFill>
                <a:latin typeface="TheSans UHH" panose="020B0502050302020203" pitchFamily="34" charset="0"/>
              </a:rPr>
              <a:t>, George Furnas, Thomas </a:t>
            </a:r>
            <a:r>
              <a:rPr lang="en-US" sz="825" dirty="0" err="1">
                <a:solidFill>
                  <a:srgbClr val="0305FF"/>
                </a:solidFill>
                <a:latin typeface="TheSans UHH" panose="020B0502050302020203" pitchFamily="34" charset="0"/>
              </a:rPr>
              <a:t>Landauer</a:t>
            </a:r>
            <a:r>
              <a:rPr lang="en-US" sz="825" dirty="0">
                <a:solidFill>
                  <a:srgbClr val="0305FF"/>
                </a:solidFill>
                <a:latin typeface="TheSans UHH" panose="020B0502050302020203" pitchFamily="34" charset="0"/>
              </a:rPr>
              <a:t>, Richard </a:t>
            </a:r>
            <a:r>
              <a:rPr lang="en-US" sz="825" dirty="0" err="1">
                <a:solidFill>
                  <a:srgbClr val="0305FF"/>
                </a:solidFill>
                <a:latin typeface="TheSans UHH" panose="020B0502050302020203" pitchFamily="34" charset="0"/>
              </a:rPr>
              <a:t>Harshman</a:t>
            </a:r>
            <a:r>
              <a:rPr lang="en-US" sz="825" dirty="0">
                <a:solidFill>
                  <a:srgbClr val="0305FF"/>
                </a:solidFill>
                <a:latin typeface="TheSans UHH" panose="020B0502050302020203" pitchFamily="34" charset="0"/>
              </a:rPr>
              <a:t>: </a:t>
            </a:r>
            <a:r>
              <a:rPr lang="en-US" sz="825" i="1" dirty="0">
                <a:solidFill>
                  <a:srgbClr val="0305FF"/>
                </a:solidFill>
                <a:latin typeface="TheSans UHH" panose="020B0502050302020203" pitchFamily="34" charset="0"/>
                <a:hlinkClick r:id="rId2"/>
              </a:rPr>
              <a:t>Indexing by Latent Semantic Analysis.</a:t>
            </a:r>
            <a:r>
              <a:rPr lang="en-US" sz="825" dirty="0">
                <a:solidFill>
                  <a:srgbClr val="0305FF"/>
                </a:solidFill>
                <a:latin typeface="TheSans UHH" panose="020B0502050302020203" pitchFamily="34" charset="0"/>
              </a:rPr>
              <a:t> In: </a:t>
            </a:r>
            <a:r>
              <a:rPr lang="en-US" sz="825" i="1" dirty="0">
                <a:solidFill>
                  <a:srgbClr val="0305FF"/>
                </a:solidFill>
                <a:latin typeface="TheSans UHH" panose="020B0502050302020203" pitchFamily="34" charset="0"/>
              </a:rPr>
              <a:t>Journal of the American society for information science.</a:t>
            </a:r>
            <a:r>
              <a:rPr lang="en-US" sz="825" dirty="0">
                <a:solidFill>
                  <a:srgbClr val="0305FF"/>
                </a:solidFill>
                <a:latin typeface="TheSans UHH" panose="020B0502050302020203" pitchFamily="34" charset="0"/>
              </a:rPr>
              <a:t> </a:t>
            </a:r>
            <a:r>
              <a:rPr lang="en-US" sz="825" b="1" dirty="0">
                <a:solidFill>
                  <a:srgbClr val="FF0000"/>
                </a:solidFill>
                <a:latin typeface="TheSans UHH" panose="020B0502050302020203" pitchFamily="34" charset="0"/>
              </a:rPr>
              <a:t>1990</a:t>
            </a:r>
            <a:r>
              <a:rPr lang="en-US" sz="825" dirty="0">
                <a:solidFill>
                  <a:srgbClr val="0305FF"/>
                </a:solidFill>
                <a:latin typeface="TheSans UHH" panose="020B0502050302020203" pitchFamily="34" charset="0"/>
              </a:rPr>
              <a:t>.</a:t>
            </a:r>
          </a:p>
          <a:p>
            <a:r>
              <a:rPr lang="en-US" sz="825" dirty="0" err="1">
                <a:solidFill>
                  <a:srgbClr val="0305FF"/>
                </a:solidFill>
                <a:latin typeface="TheSans UHH" panose="020B0502050302020203" pitchFamily="34" charset="0"/>
              </a:rPr>
              <a:t>Landauer</a:t>
            </a:r>
            <a:r>
              <a:rPr lang="en-US" sz="825" dirty="0">
                <a:solidFill>
                  <a:srgbClr val="0305FF"/>
                </a:solidFill>
                <a:latin typeface="TheSans UHH" panose="020B0502050302020203" pitchFamily="34" charset="0"/>
              </a:rPr>
              <a:t>, Thomas; Foltz, Peter W.; </a:t>
            </a:r>
            <a:r>
              <a:rPr lang="en-US" sz="825" dirty="0" err="1">
                <a:solidFill>
                  <a:srgbClr val="0305FF"/>
                </a:solidFill>
                <a:latin typeface="TheSans UHH" panose="020B0502050302020203" pitchFamily="34" charset="0"/>
              </a:rPr>
              <a:t>Laham</a:t>
            </a:r>
            <a:r>
              <a:rPr lang="en-US" sz="825" dirty="0">
                <a:solidFill>
                  <a:srgbClr val="0305FF"/>
                </a:solidFill>
                <a:latin typeface="TheSans UHH" panose="020B0502050302020203" pitchFamily="34" charset="0"/>
              </a:rPr>
              <a:t>, Darrell. "Introduction to Latent Semantic Analysis". Discourse Processes. 25 (2–3): 259–284, </a:t>
            </a:r>
            <a:r>
              <a:rPr lang="en-US" sz="825" b="1" dirty="0">
                <a:solidFill>
                  <a:srgbClr val="FF0000"/>
                </a:solidFill>
                <a:latin typeface="TheSans UHH" panose="020B0502050302020203" pitchFamily="34" charset="0"/>
              </a:rPr>
              <a:t>1998</a:t>
            </a:r>
            <a:r>
              <a:rPr lang="en-US" sz="825" dirty="0">
                <a:solidFill>
                  <a:srgbClr val="0305FF"/>
                </a:solidFill>
                <a:latin typeface="TheSans UHH" panose="020B0502050302020203" pitchFamily="34" charset="0"/>
              </a:rPr>
              <a:t>.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9AB0EC4-D4E2-4389-9A71-8BAC2A3A491B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57B7DAB-A3A7-4E97-B225-E42BEFA580A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26739443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External evaluation of retrieval results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0B6A13E-17B3-4A1C-9A96-F22867F2EAE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 b="1" dirty="0"/>
              <a:t>Precision/Recall</a:t>
            </a:r>
          </a:p>
          <a:p>
            <a:endParaRPr lang="en-US" dirty="0"/>
          </a:p>
        </p:txBody>
      </p:sp>
      <p:pic>
        <p:nvPicPr>
          <p:cNvPr id="23558" name="Picture 15" descr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550" y="2211710"/>
            <a:ext cx="5194964" cy="57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16" descr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866" y="2858007"/>
            <a:ext cx="4940264" cy="57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507854"/>
            <a:ext cx="6268001" cy="81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oliennummernplatzhalter 3"/>
          <p:cNvSpPr txBox="1">
            <a:spLocks/>
          </p:cNvSpPr>
          <p:nvPr/>
        </p:nvSpPr>
        <p:spPr>
          <a:xfrm>
            <a:off x="7110413" y="4774624"/>
            <a:ext cx="756047" cy="147638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defRPr/>
            </a:pPr>
            <a:fld id="{A4C577E2-95DD-1F4B-A688-E8FB02007787}" type="slidenum">
              <a:rPr lang="de-DE" sz="825"/>
              <a:pPr algn="r">
                <a:defRPr/>
              </a:pPr>
              <a:t>41</a:t>
            </a:fld>
            <a:endParaRPr lang="de-DE" sz="825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E689A7-20D5-8A42-8D5B-629DC4858792}"/>
              </a:ext>
            </a:extLst>
          </p:cNvPr>
          <p:cNvSpPr txBox="1"/>
          <p:nvPr/>
        </p:nvSpPr>
        <p:spPr>
          <a:xfrm>
            <a:off x="3116246" y="4317944"/>
            <a:ext cx="216796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50" dirty="0"/>
              <a:t>Recall also </a:t>
            </a:r>
            <a:r>
              <a:rPr lang="de-DE" sz="1350" dirty="0" err="1"/>
              <a:t>means</a:t>
            </a:r>
            <a:r>
              <a:rPr lang="de-DE" sz="1350" dirty="0"/>
              <a:t> </a:t>
            </a:r>
            <a:r>
              <a:rPr lang="de-DE" sz="1350" dirty="0" err="1"/>
              <a:t>sensitivity</a:t>
            </a:r>
            <a:endParaRPr lang="de-DE" sz="1350" dirty="0"/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4C4C353F-B06F-4A9C-8FD2-DD604B6EC31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9F4943F2-CD60-4003-B9E1-9CB85E619DD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19D0172-9616-4489-828F-4D2B6C60AE6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41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658924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Evaluation </a:t>
            </a:r>
            <a:r>
              <a:rPr lang="de-DE" dirty="0" err="1"/>
              <a:t>measures</a:t>
            </a:r>
            <a:r>
              <a:rPr lang="de-DE" dirty="0"/>
              <a:t>: </a:t>
            </a:r>
            <a:r>
              <a:rPr lang="de-DE"/>
              <a:t>Overview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381CBDE6-839A-487E-8267-619DEF65B18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42</a:t>
            </a:fld>
            <a:endParaRPr lang="de-DE"/>
          </a:p>
        </p:txBody>
      </p:sp>
      <p:pic>
        <p:nvPicPr>
          <p:cNvPr id="5" name="Bild 4" descr="Screen Shot 2015-11-04 at 13.12.3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851670"/>
            <a:ext cx="6858000" cy="2599259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4210036" y="4443958"/>
            <a:ext cx="81304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>
                <a:solidFill>
                  <a:srgbClr val="0000FF"/>
                </a:solidFill>
              </a:rPr>
              <a:t>[Wikipedia]</a:t>
            </a:r>
          </a:p>
        </p:txBody>
      </p:sp>
      <p:sp>
        <p:nvSpPr>
          <p:cNvPr id="7" name="Oval 6"/>
          <p:cNvSpPr/>
          <p:nvPr/>
        </p:nvSpPr>
        <p:spPr>
          <a:xfrm>
            <a:off x="3320480" y="3478821"/>
            <a:ext cx="934179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8" name="Oval 7"/>
          <p:cNvSpPr/>
          <p:nvPr/>
        </p:nvSpPr>
        <p:spPr>
          <a:xfrm>
            <a:off x="5696744" y="2506713"/>
            <a:ext cx="934179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0B6BE8F-26C4-4F62-9EDA-21603653504E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A62595CC-139C-42F8-ADAB-0E61CC5CEAB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2984004" y="4767263"/>
            <a:ext cx="3175992" cy="273844"/>
          </a:xfrm>
        </p:spPr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276422782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3BBF7-374C-5C9B-4A09-58815CA44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>
                <a:solidFill>
                  <a:schemeClr val="tx1"/>
                </a:solidFill>
                <a:latin typeface="+mn-lt"/>
                <a:ea typeface="宋体" charset="0"/>
                <a:cs typeface="宋体" charset="0"/>
              </a:rPr>
              <a:t>Relevance Feedback / Reinforcement</a:t>
            </a:r>
            <a:endParaRPr lang="en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53F0FC-51F1-77EF-300A-0D7DE7077579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EAE78D-8D78-A4C9-B1EF-15574143845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86FAEE-6A4A-3A4E-5810-7AA0A309DB5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43</a:t>
            </a:fld>
            <a:endParaRPr lang="de-DE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E90E1BCE-4BFD-3C36-4FC2-67F9FDC9515F}"/>
              </a:ext>
            </a:extLst>
          </p:cNvPr>
          <p:cNvGrpSpPr/>
          <p:nvPr/>
        </p:nvGrpSpPr>
        <p:grpSpPr>
          <a:xfrm>
            <a:off x="1439466" y="1832755"/>
            <a:ext cx="3780606" cy="2886125"/>
            <a:chOff x="1439466" y="877123"/>
            <a:chExt cx="5075634" cy="3874752"/>
          </a:xfrm>
        </p:grpSpPr>
        <p:sp>
          <p:nvSpPr>
            <p:cNvPr id="14" name="Freeform 1">
              <a:extLst>
                <a:ext uri="{FF2B5EF4-FFF2-40B4-BE49-F238E27FC236}">
                  <a16:creationId xmlns:a16="http://schemas.microsoft.com/office/drawing/2014/main" id="{B5667FC3-9698-D39F-C931-BF83B0942C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9516" y="877123"/>
              <a:ext cx="4675584" cy="3323035"/>
            </a:xfrm>
            <a:custGeom>
              <a:avLst/>
              <a:gdLst>
                <a:gd name="T0" fmla="*/ 329 w 3927"/>
                <a:gd name="T1" fmla="*/ 2491 h 2791"/>
                <a:gd name="T2" fmla="*/ 221 w 3927"/>
                <a:gd name="T3" fmla="*/ 2190 h 2791"/>
                <a:gd name="T4" fmla="*/ 154 w 3927"/>
                <a:gd name="T5" fmla="*/ 1956 h 2791"/>
                <a:gd name="T6" fmla="*/ 137 w 3927"/>
                <a:gd name="T7" fmla="*/ 1673 h 2791"/>
                <a:gd name="T8" fmla="*/ 96 w 3927"/>
                <a:gd name="T9" fmla="*/ 1430 h 2791"/>
                <a:gd name="T10" fmla="*/ 112 w 3927"/>
                <a:gd name="T11" fmla="*/ 1205 h 2791"/>
                <a:gd name="T12" fmla="*/ 62 w 3927"/>
                <a:gd name="T13" fmla="*/ 1080 h 2791"/>
                <a:gd name="T14" fmla="*/ 29 w 3927"/>
                <a:gd name="T15" fmla="*/ 938 h 2791"/>
                <a:gd name="T16" fmla="*/ 71 w 3927"/>
                <a:gd name="T17" fmla="*/ 546 h 2791"/>
                <a:gd name="T18" fmla="*/ 129 w 3927"/>
                <a:gd name="T19" fmla="*/ 479 h 2791"/>
                <a:gd name="T20" fmla="*/ 137 w 3927"/>
                <a:gd name="T21" fmla="*/ 437 h 2791"/>
                <a:gd name="T22" fmla="*/ 229 w 3927"/>
                <a:gd name="T23" fmla="*/ 320 h 2791"/>
                <a:gd name="T24" fmla="*/ 405 w 3927"/>
                <a:gd name="T25" fmla="*/ 220 h 2791"/>
                <a:gd name="T26" fmla="*/ 588 w 3927"/>
                <a:gd name="T27" fmla="*/ 112 h 2791"/>
                <a:gd name="T28" fmla="*/ 1097 w 3927"/>
                <a:gd name="T29" fmla="*/ 20 h 2791"/>
                <a:gd name="T30" fmla="*/ 1715 w 3927"/>
                <a:gd name="T31" fmla="*/ 36 h 2791"/>
                <a:gd name="T32" fmla="*/ 2158 w 3927"/>
                <a:gd name="T33" fmla="*/ 20 h 2791"/>
                <a:gd name="T34" fmla="*/ 2742 w 3927"/>
                <a:gd name="T35" fmla="*/ 61 h 2791"/>
                <a:gd name="T36" fmla="*/ 3059 w 3927"/>
                <a:gd name="T37" fmla="*/ 78 h 2791"/>
                <a:gd name="T38" fmla="*/ 3435 w 3927"/>
                <a:gd name="T39" fmla="*/ 128 h 2791"/>
                <a:gd name="T40" fmla="*/ 3644 w 3927"/>
                <a:gd name="T41" fmla="*/ 178 h 2791"/>
                <a:gd name="T42" fmla="*/ 3735 w 3927"/>
                <a:gd name="T43" fmla="*/ 262 h 2791"/>
                <a:gd name="T44" fmla="*/ 3769 w 3927"/>
                <a:gd name="T45" fmla="*/ 329 h 2791"/>
                <a:gd name="T46" fmla="*/ 3827 w 3927"/>
                <a:gd name="T47" fmla="*/ 454 h 2791"/>
                <a:gd name="T48" fmla="*/ 3927 w 3927"/>
                <a:gd name="T49" fmla="*/ 771 h 2791"/>
                <a:gd name="T50" fmla="*/ 3919 w 3927"/>
                <a:gd name="T51" fmla="*/ 1013 h 2791"/>
                <a:gd name="T52" fmla="*/ 3894 w 3927"/>
                <a:gd name="T53" fmla="*/ 1122 h 2791"/>
                <a:gd name="T54" fmla="*/ 3819 w 3927"/>
                <a:gd name="T55" fmla="*/ 1481 h 2791"/>
                <a:gd name="T56" fmla="*/ 3802 w 3927"/>
                <a:gd name="T57" fmla="*/ 1597 h 2791"/>
                <a:gd name="T58" fmla="*/ 3777 w 3927"/>
                <a:gd name="T59" fmla="*/ 1748 h 2791"/>
                <a:gd name="T60" fmla="*/ 3585 w 3927"/>
                <a:gd name="T61" fmla="*/ 2040 h 2791"/>
                <a:gd name="T62" fmla="*/ 3468 w 3927"/>
                <a:gd name="T63" fmla="*/ 2107 h 2791"/>
                <a:gd name="T64" fmla="*/ 3401 w 3927"/>
                <a:gd name="T65" fmla="*/ 2123 h 2791"/>
                <a:gd name="T66" fmla="*/ 3260 w 3927"/>
                <a:gd name="T67" fmla="*/ 2157 h 2791"/>
                <a:gd name="T68" fmla="*/ 2934 w 3927"/>
                <a:gd name="T69" fmla="*/ 2198 h 2791"/>
                <a:gd name="T70" fmla="*/ 2759 w 3927"/>
                <a:gd name="T71" fmla="*/ 2165 h 2791"/>
                <a:gd name="T72" fmla="*/ 2617 w 3927"/>
                <a:gd name="T73" fmla="*/ 2173 h 2791"/>
                <a:gd name="T74" fmla="*/ 2550 w 3927"/>
                <a:gd name="T75" fmla="*/ 2207 h 2791"/>
                <a:gd name="T76" fmla="*/ 2408 w 3927"/>
                <a:gd name="T77" fmla="*/ 2249 h 2791"/>
                <a:gd name="T78" fmla="*/ 2183 w 3927"/>
                <a:gd name="T79" fmla="*/ 2324 h 2791"/>
                <a:gd name="T80" fmla="*/ 2016 w 3927"/>
                <a:gd name="T81" fmla="*/ 2399 h 2791"/>
                <a:gd name="T82" fmla="*/ 1974 w 3927"/>
                <a:gd name="T83" fmla="*/ 2424 h 2791"/>
                <a:gd name="T84" fmla="*/ 1473 w 3927"/>
                <a:gd name="T85" fmla="*/ 2516 h 2791"/>
                <a:gd name="T86" fmla="*/ 1248 w 3927"/>
                <a:gd name="T87" fmla="*/ 2608 h 2791"/>
                <a:gd name="T88" fmla="*/ 956 w 3927"/>
                <a:gd name="T89" fmla="*/ 2716 h 2791"/>
                <a:gd name="T90" fmla="*/ 872 w 3927"/>
                <a:gd name="T91" fmla="*/ 2749 h 2791"/>
                <a:gd name="T92" fmla="*/ 655 w 3927"/>
                <a:gd name="T93" fmla="*/ 2791 h 2791"/>
                <a:gd name="T94" fmla="*/ 597 w 3927"/>
                <a:gd name="T95" fmla="*/ 2774 h 2791"/>
                <a:gd name="T96" fmla="*/ 563 w 3927"/>
                <a:gd name="T97" fmla="*/ 2749 h 2791"/>
                <a:gd name="T98" fmla="*/ 538 w 3927"/>
                <a:gd name="T99" fmla="*/ 2741 h 2791"/>
                <a:gd name="T100" fmla="*/ 488 w 3927"/>
                <a:gd name="T101" fmla="*/ 2691 h 2791"/>
                <a:gd name="T102" fmla="*/ 471 w 3927"/>
                <a:gd name="T103" fmla="*/ 2666 h 2791"/>
                <a:gd name="T104" fmla="*/ 421 w 3927"/>
                <a:gd name="T105" fmla="*/ 2616 h 2791"/>
                <a:gd name="T106" fmla="*/ 413 w 3927"/>
                <a:gd name="T107" fmla="*/ 2591 h 2791"/>
                <a:gd name="T108" fmla="*/ 388 w 3927"/>
                <a:gd name="T109" fmla="*/ 2574 h 2791"/>
                <a:gd name="T110" fmla="*/ 329 w 3927"/>
                <a:gd name="T111" fmla="*/ 2491 h 279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927"/>
                <a:gd name="T169" fmla="*/ 0 h 2791"/>
                <a:gd name="T170" fmla="*/ 3927 w 3927"/>
                <a:gd name="T171" fmla="*/ 2791 h 279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927" h="2791">
                  <a:moveTo>
                    <a:pt x="329" y="2491"/>
                  </a:moveTo>
                  <a:cubicBezTo>
                    <a:pt x="284" y="2395"/>
                    <a:pt x="261" y="2289"/>
                    <a:pt x="221" y="2190"/>
                  </a:cubicBezTo>
                  <a:cubicBezTo>
                    <a:pt x="206" y="2113"/>
                    <a:pt x="189" y="2026"/>
                    <a:pt x="154" y="1956"/>
                  </a:cubicBezTo>
                  <a:cubicBezTo>
                    <a:pt x="135" y="1782"/>
                    <a:pt x="156" y="1989"/>
                    <a:pt x="137" y="1673"/>
                  </a:cubicBezTo>
                  <a:cubicBezTo>
                    <a:pt x="132" y="1591"/>
                    <a:pt x="111" y="1510"/>
                    <a:pt x="96" y="1430"/>
                  </a:cubicBezTo>
                  <a:cubicBezTo>
                    <a:pt x="101" y="1355"/>
                    <a:pt x="112" y="1280"/>
                    <a:pt x="112" y="1205"/>
                  </a:cubicBezTo>
                  <a:cubicBezTo>
                    <a:pt x="112" y="1191"/>
                    <a:pt x="68" y="1097"/>
                    <a:pt x="62" y="1080"/>
                  </a:cubicBezTo>
                  <a:cubicBezTo>
                    <a:pt x="54" y="1031"/>
                    <a:pt x="38" y="987"/>
                    <a:pt x="29" y="938"/>
                  </a:cubicBezTo>
                  <a:cubicBezTo>
                    <a:pt x="19" y="822"/>
                    <a:pt x="0" y="650"/>
                    <a:pt x="71" y="546"/>
                  </a:cubicBezTo>
                  <a:cubicBezTo>
                    <a:pt x="94" y="474"/>
                    <a:pt x="52" y="591"/>
                    <a:pt x="129" y="479"/>
                  </a:cubicBezTo>
                  <a:cubicBezTo>
                    <a:pt x="137" y="467"/>
                    <a:pt x="132" y="450"/>
                    <a:pt x="137" y="437"/>
                  </a:cubicBezTo>
                  <a:cubicBezTo>
                    <a:pt x="154" y="396"/>
                    <a:pt x="195" y="348"/>
                    <a:pt x="229" y="320"/>
                  </a:cubicBezTo>
                  <a:cubicBezTo>
                    <a:pt x="282" y="277"/>
                    <a:pt x="347" y="254"/>
                    <a:pt x="405" y="220"/>
                  </a:cubicBezTo>
                  <a:cubicBezTo>
                    <a:pt x="466" y="185"/>
                    <a:pt x="524" y="143"/>
                    <a:pt x="588" y="112"/>
                  </a:cubicBezTo>
                  <a:cubicBezTo>
                    <a:pt x="739" y="38"/>
                    <a:pt x="934" y="27"/>
                    <a:pt x="1097" y="20"/>
                  </a:cubicBezTo>
                  <a:cubicBezTo>
                    <a:pt x="1304" y="0"/>
                    <a:pt x="1509" y="22"/>
                    <a:pt x="1715" y="36"/>
                  </a:cubicBezTo>
                  <a:cubicBezTo>
                    <a:pt x="1863" y="63"/>
                    <a:pt x="2009" y="30"/>
                    <a:pt x="2158" y="20"/>
                  </a:cubicBezTo>
                  <a:cubicBezTo>
                    <a:pt x="2355" y="27"/>
                    <a:pt x="2546" y="49"/>
                    <a:pt x="2742" y="61"/>
                  </a:cubicBezTo>
                  <a:cubicBezTo>
                    <a:pt x="2883" y="91"/>
                    <a:pt x="2709" y="57"/>
                    <a:pt x="3059" y="78"/>
                  </a:cubicBezTo>
                  <a:cubicBezTo>
                    <a:pt x="3186" y="86"/>
                    <a:pt x="3308" y="119"/>
                    <a:pt x="3435" y="128"/>
                  </a:cubicBezTo>
                  <a:cubicBezTo>
                    <a:pt x="3504" y="147"/>
                    <a:pt x="3574" y="165"/>
                    <a:pt x="3644" y="178"/>
                  </a:cubicBezTo>
                  <a:cubicBezTo>
                    <a:pt x="3679" y="202"/>
                    <a:pt x="3713" y="224"/>
                    <a:pt x="3735" y="262"/>
                  </a:cubicBezTo>
                  <a:cubicBezTo>
                    <a:pt x="3748" y="284"/>
                    <a:pt x="3769" y="329"/>
                    <a:pt x="3769" y="329"/>
                  </a:cubicBezTo>
                  <a:cubicBezTo>
                    <a:pt x="3781" y="379"/>
                    <a:pt x="3799" y="411"/>
                    <a:pt x="3827" y="454"/>
                  </a:cubicBezTo>
                  <a:cubicBezTo>
                    <a:pt x="3855" y="564"/>
                    <a:pt x="3893" y="664"/>
                    <a:pt x="3927" y="771"/>
                  </a:cubicBezTo>
                  <a:cubicBezTo>
                    <a:pt x="3924" y="852"/>
                    <a:pt x="3924" y="932"/>
                    <a:pt x="3919" y="1013"/>
                  </a:cubicBezTo>
                  <a:cubicBezTo>
                    <a:pt x="3917" y="1050"/>
                    <a:pt x="3900" y="1085"/>
                    <a:pt x="3894" y="1122"/>
                  </a:cubicBezTo>
                  <a:cubicBezTo>
                    <a:pt x="3875" y="1240"/>
                    <a:pt x="3857" y="1367"/>
                    <a:pt x="3819" y="1481"/>
                  </a:cubicBezTo>
                  <a:cubicBezTo>
                    <a:pt x="3813" y="1520"/>
                    <a:pt x="3808" y="1558"/>
                    <a:pt x="3802" y="1597"/>
                  </a:cubicBezTo>
                  <a:cubicBezTo>
                    <a:pt x="3794" y="1647"/>
                    <a:pt x="3784" y="1698"/>
                    <a:pt x="3777" y="1748"/>
                  </a:cubicBezTo>
                  <a:cubicBezTo>
                    <a:pt x="3753" y="1909"/>
                    <a:pt x="3768" y="2005"/>
                    <a:pt x="3585" y="2040"/>
                  </a:cubicBezTo>
                  <a:cubicBezTo>
                    <a:pt x="3546" y="2066"/>
                    <a:pt x="3513" y="2093"/>
                    <a:pt x="3468" y="2107"/>
                  </a:cubicBezTo>
                  <a:cubicBezTo>
                    <a:pt x="3446" y="2114"/>
                    <a:pt x="3401" y="2123"/>
                    <a:pt x="3401" y="2123"/>
                  </a:cubicBezTo>
                  <a:cubicBezTo>
                    <a:pt x="3355" y="2154"/>
                    <a:pt x="3317" y="2150"/>
                    <a:pt x="3260" y="2157"/>
                  </a:cubicBezTo>
                  <a:cubicBezTo>
                    <a:pt x="3151" y="2170"/>
                    <a:pt x="3043" y="2186"/>
                    <a:pt x="2934" y="2198"/>
                  </a:cubicBezTo>
                  <a:cubicBezTo>
                    <a:pt x="2874" y="2184"/>
                    <a:pt x="2820" y="2172"/>
                    <a:pt x="2759" y="2165"/>
                  </a:cubicBezTo>
                  <a:cubicBezTo>
                    <a:pt x="2712" y="2168"/>
                    <a:pt x="2664" y="2168"/>
                    <a:pt x="2617" y="2173"/>
                  </a:cubicBezTo>
                  <a:cubicBezTo>
                    <a:pt x="2596" y="2175"/>
                    <a:pt x="2563" y="2200"/>
                    <a:pt x="2550" y="2207"/>
                  </a:cubicBezTo>
                  <a:cubicBezTo>
                    <a:pt x="2506" y="2229"/>
                    <a:pt x="2455" y="2236"/>
                    <a:pt x="2408" y="2249"/>
                  </a:cubicBezTo>
                  <a:cubicBezTo>
                    <a:pt x="2339" y="2293"/>
                    <a:pt x="2253" y="2286"/>
                    <a:pt x="2183" y="2324"/>
                  </a:cubicBezTo>
                  <a:cubicBezTo>
                    <a:pt x="2053" y="2394"/>
                    <a:pt x="2185" y="2342"/>
                    <a:pt x="2016" y="2399"/>
                  </a:cubicBezTo>
                  <a:cubicBezTo>
                    <a:pt x="2001" y="2404"/>
                    <a:pt x="1990" y="2420"/>
                    <a:pt x="1974" y="2424"/>
                  </a:cubicBezTo>
                  <a:cubicBezTo>
                    <a:pt x="1809" y="2464"/>
                    <a:pt x="1637" y="2472"/>
                    <a:pt x="1473" y="2516"/>
                  </a:cubicBezTo>
                  <a:cubicBezTo>
                    <a:pt x="1390" y="2538"/>
                    <a:pt x="1327" y="2582"/>
                    <a:pt x="1248" y="2608"/>
                  </a:cubicBezTo>
                  <a:cubicBezTo>
                    <a:pt x="1149" y="2641"/>
                    <a:pt x="1053" y="2676"/>
                    <a:pt x="956" y="2716"/>
                  </a:cubicBezTo>
                  <a:cubicBezTo>
                    <a:pt x="912" y="2760"/>
                    <a:pt x="951" y="2731"/>
                    <a:pt x="872" y="2749"/>
                  </a:cubicBezTo>
                  <a:cubicBezTo>
                    <a:pt x="797" y="2766"/>
                    <a:pt x="734" y="2783"/>
                    <a:pt x="655" y="2791"/>
                  </a:cubicBezTo>
                  <a:cubicBezTo>
                    <a:pt x="636" y="2785"/>
                    <a:pt x="615" y="2782"/>
                    <a:pt x="597" y="2774"/>
                  </a:cubicBezTo>
                  <a:cubicBezTo>
                    <a:pt x="584" y="2768"/>
                    <a:pt x="575" y="2756"/>
                    <a:pt x="563" y="2749"/>
                  </a:cubicBezTo>
                  <a:cubicBezTo>
                    <a:pt x="555" y="2745"/>
                    <a:pt x="546" y="2744"/>
                    <a:pt x="538" y="2741"/>
                  </a:cubicBezTo>
                  <a:cubicBezTo>
                    <a:pt x="521" y="2724"/>
                    <a:pt x="501" y="2710"/>
                    <a:pt x="488" y="2691"/>
                  </a:cubicBezTo>
                  <a:cubicBezTo>
                    <a:pt x="482" y="2683"/>
                    <a:pt x="478" y="2674"/>
                    <a:pt x="471" y="2666"/>
                  </a:cubicBezTo>
                  <a:cubicBezTo>
                    <a:pt x="455" y="2648"/>
                    <a:pt x="421" y="2616"/>
                    <a:pt x="421" y="2616"/>
                  </a:cubicBezTo>
                  <a:cubicBezTo>
                    <a:pt x="418" y="2608"/>
                    <a:pt x="418" y="2598"/>
                    <a:pt x="413" y="2591"/>
                  </a:cubicBezTo>
                  <a:cubicBezTo>
                    <a:pt x="407" y="2583"/>
                    <a:pt x="392" y="2583"/>
                    <a:pt x="388" y="2574"/>
                  </a:cubicBezTo>
                  <a:cubicBezTo>
                    <a:pt x="375" y="2548"/>
                    <a:pt x="389" y="2459"/>
                    <a:pt x="329" y="2491"/>
                  </a:cubicBezTo>
                  <a:close/>
                </a:path>
              </a:pathLst>
            </a:custGeom>
            <a:solidFill>
              <a:srgbClr val="FFFF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 sz="1200"/>
            </a:p>
          </p:txBody>
        </p:sp>
        <p:sp>
          <p:nvSpPr>
            <p:cNvPr id="15" name="Text Box 3">
              <a:extLst>
                <a:ext uri="{FF2B5EF4-FFF2-40B4-BE49-F238E27FC236}">
                  <a16:creationId xmlns:a16="http://schemas.microsoft.com/office/drawing/2014/main" id="{81A246B9-942D-772D-BB9D-67B8742A07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066" y="2134423"/>
              <a:ext cx="228601" cy="424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16" name="Text Box 4">
              <a:extLst>
                <a:ext uri="{FF2B5EF4-FFF2-40B4-BE49-F238E27FC236}">
                  <a16:creationId xmlns:a16="http://schemas.microsoft.com/office/drawing/2014/main" id="{2BFDC274-56A1-B2CB-4919-734F490809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96966" y="1791524"/>
              <a:ext cx="228601" cy="424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17" name="Text Box 5">
              <a:extLst>
                <a:ext uri="{FF2B5EF4-FFF2-40B4-BE49-F238E27FC236}">
                  <a16:creationId xmlns:a16="http://schemas.microsoft.com/office/drawing/2014/main" id="{88FAD8E7-483C-05A2-5528-754D76A681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25566" y="2363024"/>
              <a:ext cx="228601" cy="424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18" name="Text Box 6">
              <a:extLst>
                <a:ext uri="{FF2B5EF4-FFF2-40B4-BE49-F238E27FC236}">
                  <a16:creationId xmlns:a16="http://schemas.microsoft.com/office/drawing/2014/main" id="{2AAE77EB-8682-6417-1169-586BEC1455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57800" y="2522568"/>
              <a:ext cx="228601" cy="424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19" name="Text Box 7">
              <a:extLst>
                <a:ext uri="{FF2B5EF4-FFF2-40B4-BE49-F238E27FC236}">
                  <a16:creationId xmlns:a16="http://schemas.microsoft.com/office/drawing/2014/main" id="{F8FE8970-AA5B-1AE8-D5EA-756E1FE644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5365" y="2820223"/>
              <a:ext cx="457200" cy="424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o</a:t>
              </a:r>
            </a:p>
          </p:txBody>
        </p:sp>
        <p:sp>
          <p:nvSpPr>
            <p:cNvPr id="20" name="Text Box 8">
              <a:extLst>
                <a:ext uri="{FF2B5EF4-FFF2-40B4-BE49-F238E27FC236}">
                  <a16:creationId xmlns:a16="http://schemas.microsoft.com/office/drawing/2014/main" id="{A2394951-44E4-6B66-C2AE-4A80A3D79F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68316" y="2648774"/>
              <a:ext cx="457200" cy="424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o</a:t>
              </a:r>
            </a:p>
          </p:txBody>
        </p:sp>
        <p:sp>
          <p:nvSpPr>
            <p:cNvPr id="21" name="Text Box 9">
              <a:extLst>
                <a:ext uri="{FF2B5EF4-FFF2-40B4-BE49-F238E27FC236}">
                  <a16:creationId xmlns:a16="http://schemas.microsoft.com/office/drawing/2014/main" id="{8ADA35CC-4FD8-D006-C50F-5A4E18EDF8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8266" y="2820223"/>
              <a:ext cx="457200" cy="424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o</a:t>
              </a:r>
            </a:p>
          </p:txBody>
        </p:sp>
        <p:sp>
          <p:nvSpPr>
            <p:cNvPr id="22" name="Text Box 10">
              <a:extLst>
                <a:ext uri="{FF2B5EF4-FFF2-40B4-BE49-F238E27FC236}">
                  <a16:creationId xmlns:a16="http://schemas.microsoft.com/office/drawing/2014/main" id="{0295A4AA-B0B4-F02C-BAC0-CF94490C63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39466" y="4020373"/>
              <a:ext cx="1314450" cy="731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tabLst>
                  <a:tab pos="723900" algn="l"/>
                  <a:tab pos="14478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tabLst>
                  <a:tab pos="723900" algn="l"/>
                  <a:tab pos="14478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tabLst>
                  <a:tab pos="723900" algn="l"/>
                  <a:tab pos="14478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tabLst>
                  <a:tab pos="723900" algn="l"/>
                  <a:tab pos="14478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tabLst>
                  <a:tab pos="723900" algn="l"/>
                  <a:tab pos="14478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3900" algn="l"/>
                  <a:tab pos="14478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3900" algn="l"/>
                  <a:tab pos="14478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3900" algn="l"/>
                  <a:tab pos="14478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3900" algn="l"/>
                  <a:tab pos="14478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 i="0">
                  <a:solidFill>
                    <a:srgbClr val="00A000"/>
                  </a:solidFill>
                  <a:latin typeface="+mn-lt"/>
                  <a:ea typeface="宋体" charset="0"/>
                  <a:cs typeface="宋体" charset="0"/>
                </a:rPr>
                <a:t>Optimal query</a:t>
              </a:r>
            </a:p>
          </p:txBody>
        </p:sp>
        <p:sp>
          <p:nvSpPr>
            <p:cNvPr id="23" name="Line 11">
              <a:extLst>
                <a:ext uri="{FF2B5EF4-FFF2-40B4-BE49-F238E27FC236}">
                  <a16:creationId xmlns:a16="http://schemas.microsoft.com/office/drawing/2014/main" id="{2E68D6B9-15F8-A2D3-A899-CF731F2A5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71700" y="3034536"/>
              <a:ext cx="114300" cy="1045369"/>
            </a:xfrm>
            <a:prstGeom prst="line">
              <a:avLst/>
            </a:prstGeom>
            <a:noFill/>
            <a:ln w="9360">
              <a:solidFill>
                <a:srgbClr val="00A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de-DE" sz="1200"/>
            </a:p>
          </p:txBody>
        </p:sp>
        <p:sp>
          <p:nvSpPr>
            <p:cNvPr id="24" name="Text Box 13">
              <a:extLst>
                <a:ext uri="{FF2B5EF4-FFF2-40B4-BE49-F238E27FC236}">
                  <a16:creationId xmlns:a16="http://schemas.microsoft.com/office/drawing/2014/main" id="{55476406-9911-A611-C20E-663C24526E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86100" y="2522567"/>
              <a:ext cx="457200" cy="42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o</a:t>
              </a:r>
            </a:p>
          </p:txBody>
        </p:sp>
        <p:sp>
          <p:nvSpPr>
            <p:cNvPr id="25" name="Text Box 14">
              <a:extLst>
                <a:ext uri="{FF2B5EF4-FFF2-40B4-BE49-F238E27FC236}">
                  <a16:creationId xmlns:a16="http://schemas.microsoft.com/office/drawing/2014/main" id="{97F10E7B-24CA-D416-A45C-71BAF9E935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96867" y="1562923"/>
              <a:ext cx="457200" cy="42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o</a:t>
              </a:r>
            </a:p>
          </p:txBody>
        </p:sp>
        <p:sp>
          <p:nvSpPr>
            <p:cNvPr id="26" name="Text Box 15">
              <a:extLst>
                <a:ext uri="{FF2B5EF4-FFF2-40B4-BE49-F238E27FC236}">
                  <a16:creationId xmlns:a16="http://schemas.microsoft.com/office/drawing/2014/main" id="{68B9254E-73FB-206A-3814-E93739EA08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8266" y="2248723"/>
              <a:ext cx="457200" cy="42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o</a:t>
              </a:r>
            </a:p>
          </p:txBody>
        </p:sp>
        <p:sp>
          <p:nvSpPr>
            <p:cNvPr id="27" name="Text Box 16">
              <a:extLst>
                <a:ext uri="{FF2B5EF4-FFF2-40B4-BE49-F238E27FC236}">
                  <a16:creationId xmlns:a16="http://schemas.microsoft.com/office/drawing/2014/main" id="{55968F90-BE09-A892-62A2-C9796C374D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86150" y="1265267"/>
              <a:ext cx="228601" cy="42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28" name="Text Box 17">
              <a:extLst>
                <a:ext uri="{FF2B5EF4-FFF2-40B4-BE49-F238E27FC236}">
                  <a16:creationId xmlns:a16="http://schemas.microsoft.com/office/drawing/2014/main" id="{4AC335B6-17C4-BF51-A0A5-83B30E6F12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54117" y="1162873"/>
              <a:ext cx="228601" cy="42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29" name="Text Box 18">
              <a:extLst>
                <a:ext uri="{FF2B5EF4-FFF2-40B4-BE49-F238E27FC236}">
                  <a16:creationId xmlns:a16="http://schemas.microsoft.com/office/drawing/2014/main" id="{6EB45DD8-EA2E-6E13-E445-CC02D26089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29250" y="1836767"/>
              <a:ext cx="228601" cy="42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30" name="Text Box 19">
              <a:extLst>
                <a:ext uri="{FF2B5EF4-FFF2-40B4-BE49-F238E27FC236}">
                  <a16:creationId xmlns:a16="http://schemas.microsoft.com/office/drawing/2014/main" id="{55DE4C89-DCF8-BD62-33B6-206D83B422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7066" y="1848673"/>
              <a:ext cx="228601" cy="42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31" name="Text Box 20">
              <a:extLst>
                <a:ext uri="{FF2B5EF4-FFF2-40B4-BE49-F238E27FC236}">
                  <a16:creationId xmlns:a16="http://schemas.microsoft.com/office/drawing/2014/main" id="{853DC27B-56BA-4EFE-2B02-5F6D2C4AE4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2000" y="1608167"/>
              <a:ext cx="228601" cy="42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32" name="Text Box 21">
              <a:extLst>
                <a:ext uri="{FF2B5EF4-FFF2-40B4-BE49-F238E27FC236}">
                  <a16:creationId xmlns:a16="http://schemas.microsoft.com/office/drawing/2014/main" id="{586F8DA7-0B23-7ABD-3F3E-2103E8FE07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25665" y="1105723"/>
              <a:ext cx="228601" cy="42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33" name="Text Box 22">
              <a:extLst>
                <a:ext uri="{FF2B5EF4-FFF2-40B4-BE49-F238E27FC236}">
                  <a16:creationId xmlns:a16="http://schemas.microsoft.com/office/drawing/2014/main" id="{6593BF65-9800-D53C-355B-EC51A30067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0600" y="1893917"/>
              <a:ext cx="228601" cy="42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34" name="Text Box 23">
              <a:extLst>
                <a:ext uri="{FF2B5EF4-FFF2-40B4-BE49-F238E27FC236}">
                  <a16:creationId xmlns:a16="http://schemas.microsoft.com/office/drawing/2014/main" id="{7534AC4B-A323-F54B-0FEA-D7B98048A3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72050" y="1265267"/>
              <a:ext cx="228601" cy="42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35" name="Text Box 24">
              <a:extLst>
                <a:ext uri="{FF2B5EF4-FFF2-40B4-BE49-F238E27FC236}">
                  <a16:creationId xmlns:a16="http://schemas.microsoft.com/office/drawing/2014/main" id="{611F46CD-942C-5037-3F71-42D05CD39D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066" y="3163124"/>
              <a:ext cx="228601" cy="42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36" name="Text Box 25">
              <a:extLst>
                <a:ext uri="{FF2B5EF4-FFF2-40B4-BE49-F238E27FC236}">
                  <a16:creationId xmlns:a16="http://schemas.microsoft.com/office/drawing/2014/main" id="{EA880739-1BCD-1074-DF73-87A267AE83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57750" y="2636868"/>
              <a:ext cx="228601" cy="42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37" name="Text Box 26">
              <a:extLst>
                <a:ext uri="{FF2B5EF4-FFF2-40B4-BE49-F238E27FC236}">
                  <a16:creationId xmlns:a16="http://schemas.microsoft.com/office/drawing/2014/main" id="{DFDC65ED-B04C-90F1-4C5C-68247D3A1B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2867" y="2134423"/>
              <a:ext cx="228601" cy="42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38" name="Text Box 27">
              <a:extLst>
                <a:ext uri="{FF2B5EF4-FFF2-40B4-BE49-F238E27FC236}">
                  <a16:creationId xmlns:a16="http://schemas.microsoft.com/office/drawing/2014/main" id="{B144A6C5-9B36-238D-BDFF-8C895CC66F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5617" y="2934523"/>
              <a:ext cx="228601" cy="42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grpSp>
          <p:nvGrpSpPr>
            <p:cNvPr id="39" name="Group 28">
              <a:extLst>
                <a:ext uri="{FF2B5EF4-FFF2-40B4-BE49-F238E27FC236}">
                  <a16:creationId xmlns:a16="http://schemas.microsoft.com/office/drawing/2014/main" id="{BD15E107-B178-DA22-74F4-E98FCF278C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71701" y="2808320"/>
              <a:ext cx="342901" cy="378620"/>
              <a:chOff x="864" y="2640"/>
              <a:chExt cx="288" cy="318"/>
            </a:xfrm>
          </p:grpSpPr>
          <p:sp>
            <p:nvSpPr>
              <p:cNvPr id="40" name="Text Box 29">
                <a:extLst>
                  <a:ext uri="{FF2B5EF4-FFF2-40B4-BE49-F238E27FC236}">
                    <a16:creationId xmlns:a16="http://schemas.microsoft.com/office/drawing/2014/main" id="{063254BB-FE6A-D91C-4E77-12B2F748BD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4" y="2640"/>
                <a:ext cx="288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7500" tIns="67230" rIns="67500" bIns="35100">
                <a:spAutoFit/>
              </a:bodyPr>
              <a:lstStyle>
                <a:lvl1pPr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2pPr>
                <a:lvl3pPr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3pPr>
                <a:lvl4pPr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4pPr>
                <a:lvl5pPr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>
                  <a:lnSpc>
                    <a:spcPct val="83000"/>
                  </a:lnSpc>
                  <a:spcBef>
                    <a:spcPts val="938"/>
                  </a:spcBef>
                </a:pPr>
                <a:r>
                  <a:rPr lang="en-US" sz="1400">
                    <a:solidFill>
                      <a:srgbClr val="FF0000"/>
                    </a:solidFill>
                    <a:latin typeface="Symbol" charset="0"/>
                    <a:ea typeface="宋体" charset="0"/>
                    <a:cs typeface="宋体" charset="0"/>
                  </a:rPr>
                  <a:t></a:t>
                </a:r>
              </a:p>
            </p:txBody>
          </p:sp>
          <p:sp>
            <p:nvSpPr>
              <p:cNvPr id="41" name="Freeform 30">
                <a:extLst>
                  <a:ext uri="{FF2B5EF4-FFF2-40B4-BE49-F238E27FC236}">
                    <a16:creationId xmlns:a16="http://schemas.microsoft.com/office/drawing/2014/main" id="{461FEF3D-DD01-2298-89DA-D798B9B830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5" y="2733"/>
                <a:ext cx="72" cy="87"/>
              </a:xfrm>
              <a:custGeom>
                <a:avLst/>
                <a:gdLst>
                  <a:gd name="T0" fmla="*/ 0 w 72"/>
                  <a:gd name="T1" fmla="*/ 87 h 87"/>
                  <a:gd name="T2" fmla="*/ 37 w 72"/>
                  <a:gd name="T3" fmla="*/ 0 h 87"/>
                  <a:gd name="T4" fmla="*/ 72 w 72"/>
                  <a:gd name="T5" fmla="*/ 87 h 87"/>
                  <a:gd name="T6" fmla="*/ 0 w 72"/>
                  <a:gd name="T7" fmla="*/ 87 h 8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87"/>
                  <a:gd name="T14" fmla="*/ 72 w 72"/>
                  <a:gd name="T15" fmla="*/ 87 h 8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87">
                    <a:moveTo>
                      <a:pt x="0" y="87"/>
                    </a:moveTo>
                    <a:lnTo>
                      <a:pt x="37" y="0"/>
                    </a:lnTo>
                    <a:lnTo>
                      <a:pt x="72" y="87"/>
                    </a:ln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00A0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e-DE" sz="1200"/>
              </a:p>
            </p:txBody>
          </p:sp>
        </p:grpSp>
        <p:sp>
          <p:nvSpPr>
            <p:cNvPr id="42" name="Text Box 31">
              <a:extLst>
                <a:ext uri="{FF2B5EF4-FFF2-40B4-BE49-F238E27FC236}">
                  <a16:creationId xmlns:a16="http://schemas.microsoft.com/office/drawing/2014/main" id="{617AA9AB-2128-442D-8ACE-E3FFCF5F24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68566" y="2648773"/>
              <a:ext cx="228601" cy="42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43" name="Text Box 32">
              <a:extLst>
                <a:ext uri="{FF2B5EF4-FFF2-40B4-BE49-F238E27FC236}">
                  <a16:creationId xmlns:a16="http://schemas.microsoft.com/office/drawing/2014/main" id="{6D1CE995-FFF0-870A-A864-8E59023DF0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11466" y="1562923"/>
              <a:ext cx="228601" cy="42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6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</p:grpSp>
      <p:sp>
        <p:nvSpPr>
          <p:cNvPr id="45" name="Text Box 12">
            <a:extLst>
              <a:ext uri="{FF2B5EF4-FFF2-40B4-BE49-F238E27FC236}">
                <a16:creationId xmlns:a16="http://schemas.microsoft.com/office/drawing/2014/main" id="{2EAFDC95-1FF7-77CD-CFD9-534E3A89F0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3988" y="3894166"/>
            <a:ext cx="3136962" cy="570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67500" tIns="50976" rIns="67500" bIns="35100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2400" i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723900" algn="l"/>
                <a:tab pos="1447800" algn="l"/>
                <a:tab pos="2171700" algn="l"/>
                <a:tab pos="2895600" algn="l"/>
              </a:tabLst>
              <a:defRPr sz="2400" i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 sz="2400" i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 sz="2400" i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 sz="2400" i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 i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 i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 i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 i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93000"/>
              </a:lnSpc>
              <a:spcBef>
                <a:spcPts val="1125"/>
              </a:spcBef>
            </a:pPr>
            <a:r>
              <a:rPr lang="en-US" sz="1600" i="0" dirty="0">
                <a:solidFill>
                  <a:srgbClr val="000000"/>
                </a:solidFill>
                <a:latin typeface="+mn-lt"/>
                <a:ea typeface="宋体" charset="0"/>
                <a:cs typeface="宋体" charset="0"/>
              </a:rPr>
              <a:t>x  non-relevant documents</a:t>
            </a:r>
          </a:p>
          <a:p>
            <a:pPr>
              <a:lnSpc>
                <a:spcPct val="93000"/>
              </a:lnSpc>
              <a:spcBef>
                <a:spcPts val="225"/>
              </a:spcBef>
            </a:pPr>
            <a:r>
              <a:rPr lang="en-US" sz="1600" i="0" dirty="0">
                <a:solidFill>
                  <a:srgbClr val="000000"/>
                </a:solidFill>
                <a:latin typeface="+mn-lt"/>
                <a:ea typeface="宋体" charset="0"/>
                <a:cs typeface="宋体" charset="0"/>
              </a:rPr>
              <a:t>o  relevant documents</a:t>
            </a:r>
          </a:p>
        </p:txBody>
      </p:sp>
      <p:pic>
        <p:nvPicPr>
          <p:cNvPr id="3" name="Grafik 6">
            <a:extLst>
              <a:ext uri="{FF2B5EF4-FFF2-40B4-BE49-F238E27FC236}">
                <a16:creationId xmlns:a16="http://schemas.microsoft.com/office/drawing/2014/main" id="{3D3ED191-6248-9303-6BED-E327AA2378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936" y="30590"/>
            <a:ext cx="769418" cy="100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15600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B510A-D2E6-17EC-6569-D76C0D1EC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i="0" dirty="0">
                <a:solidFill>
                  <a:srgbClr val="000000"/>
                </a:solidFill>
                <a:latin typeface="+mn-lt"/>
                <a:ea typeface="宋体" charset="0"/>
                <a:cs typeface="宋体" charset="0"/>
              </a:rPr>
              <a:t>Relevance Feedback on Initial Query </a:t>
            </a:r>
            <a:endParaRPr lang="en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78E148-A1C0-FE48-E878-0A62C8FFEC0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27E30-5E43-CE19-7832-9B59E520879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3B0237-64AF-5DE7-C434-B4255C4678DE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44</a:t>
            </a:fld>
            <a:endParaRPr lang="de-DE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E9269E6-389D-1F3C-BB13-3F196E33EED5}"/>
              </a:ext>
            </a:extLst>
          </p:cNvPr>
          <p:cNvGrpSpPr/>
          <p:nvPr/>
        </p:nvGrpSpPr>
        <p:grpSpPr>
          <a:xfrm>
            <a:off x="1268016" y="1707480"/>
            <a:ext cx="4977523" cy="2939312"/>
            <a:chOff x="1268016" y="843558"/>
            <a:chExt cx="6455196" cy="3811902"/>
          </a:xfrm>
        </p:grpSpPr>
        <p:sp>
          <p:nvSpPr>
            <p:cNvPr id="7" name="Freeform 1">
              <a:extLst>
                <a:ext uri="{FF2B5EF4-FFF2-40B4-BE49-F238E27FC236}">
                  <a16:creationId xmlns:a16="http://schemas.microsoft.com/office/drawing/2014/main" id="{297BC52B-A008-18A3-35F3-4C6BC76240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9516" y="843558"/>
              <a:ext cx="4675584" cy="3323035"/>
            </a:xfrm>
            <a:custGeom>
              <a:avLst/>
              <a:gdLst>
                <a:gd name="T0" fmla="*/ 329 w 3927"/>
                <a:gd name="T1" fmla="*/ 2491 h 2791"/>
                <a:gd name="T2" fmla="*/ 221 w 3927"/>
                <a:gd name="T3" fmla="*/ 2190 h 2791"/>
                <a:gd name="T4" fmla="*/ 154 w 3927"/>
                <a:gd name="T5" fmla="*/ 1956 h 2791"/>
                <a:gd name="T6" fmla="*/ 137 w 3927"/>
                <a:gd name="T7" fmla="*/ 1673 h 2791"/>
                <a:gd name="T8" fmla="*/ 96 w 3927"/>
                <a:gd name="T9" fmla="*/ 1430 h 2791"/>
                <a:gd name="T10" fmla="*/ 112 w 3927"/>
                <a:gd name="T11" fmla="*/ 1205 h 2791"/>
                <a:gd name="T12" fmla="*/ 62 w 3927"/>
                <a:gd name="T13" fmla="*/ 1080 h 2791"/>
                <a:gd name="T14" fmla="*/ 29 w 3927"/>
                <a:gd name="T15" fmla="*/ 938 h 2791"/>
                <a:gd name="T16" fmla="*/ 71 w 3927"/>
                <a:gd name="T17" fmla="*/ 546 h 2791"/>
                <a:gd name="T18" fmla="*/ 129 w 3927"/>
                <a:gd name="T19" fmla="*/ 479 h 2791"/>
                <a:gd name="T20" fmla="*/ 137 w 3927"/>
                <a:gd name="T21" fmla="*/ 437 h 2791"/>
                <a:gd name="T22" fmla="*/ 229 w 3927"/>
                <a:gd name="T23" fmla="*/ 320 h 2791"/>
                <a:gd name="T24" fmla="*/ 405 w 3927"/>
                <a:gd name="T25" fmla="*/ 220 h 2791"/>
                <a:gd name="T26" fmla="*/ 588 w 3927"/>
                <a:gd name="T27" fmla="*/ 112 h 2791"/>
                <a:gd name="T28" fmla="*/ 1097 w 3927"/>
                <a:gd name="T29" fmla="*/ 20 h 2791"/>
                <a:gd name="T30" fmla="*/ 1715 w 3927"/>
                <a:gd name="T31" fmla="*/ 36 h 2791"/>
                <a:gd name="T32" fmla="*/ 2158 w 3927"/>
                <a:gd name="T33" fmla="*/ 20 h 2791"/>
                <a:gd name="T34" fmla="*/ 2742 w 3927"/>
                <a:gd name="T35" fmla="*/ 61 h 2791"/>
                <a:gd name="T36" fmla="*/ 3059 w 3927"/>
                <a:gd name="T37" fmla="*/ 78 h 2791"/>
                <a:gd name="T38" fmla="*/ 3435 w 3927"/>
                <a:gd name="T39" fmla="*/ 128 h 2791"/>
                <a:gd name="T40" fmla="*/ 3644 w 3927"/>
                <a:gd name="T41" fmla="*/ 178 h 2791"/>
                <a:gd name="T42" fmla="*/ 3735 w 3927"/>
                <a:gd name="T43" fmla="*/ 262 h 2791"/>
                <a:gd name="T44" fmla="*/ 3769 w 3927"/>
                <a:gd name="T45" fmla="*/ 329 h 2791"/>
                <a:gd name="T46" fmla="*/ 3827 w 3927"/>
                <a:gd name="T47" fmla="*/ 454 h 2791"/>
                <a:gd name="T48" fmla="*/ 3927 w 3927"/>
                <a:gd name="T49" fmla="*/ 771 h 2791"/>
                <a:gd name="T50" fmla="*/ 3919 w 3927"/>
                <a:gd name="T51" fmla="*/ 1013 h 2791"/>
                <a:gd name="T52" fmla="*/ 3894 w 3927"/>
                <a:gd name="T53" fmla="*/ 1122 h 2791"/>
                <a:gd name="T54" fmla="*/ 3819 w 3927"/>
                <a:gd name="T55" fmla="*/ 1481 h 2791"/>
                <a:gd name="T56" fmla="*/ 3802 w 3927"/>
                <a:gd name="T57" fmla="*/ 1597 h 2791"/>
                <a:gd name="T58" fmla="*/ 3777 w 3927"/>
                <a:gd name="T59" fmla="*/ 1748 h 2791"/>
                <a:gd name="T60" fmla="*/ 3585 w 3927"/>
                <a:gd name="T61" fmla="*/ 2040 h 2791"/>
                <a:gd name="T62" fmla="*/ 3468 w 3927"/>
                <a:gd name="T63" fmla="*/ 2107 h 2791"/>
                <a:gd name="T64" fmla="*/ 3401 w 3927"/>
                <a:gd name="T65" fmla="*/ 2123 h 2791"/>
                <a:gd name="T66" fmla="*/ 3260 w 3927"/>
                <a:gd name="T67" fmla="*/ 2157 h 2791"/>
                <a:gd name="T68" fmla="*/ 2934 w 3927"/>
                <a:gd name="T69" fmla="*/ 2198 h 2791"/>
                <a:gd name="T70" fmla="*/ 2759 w 3927"/>
                <a:gd name="T71" fmla="*/ 2165 h 2791"/>
                <a:gd name="T72" fmla="*/ 2617 w 3927"/>
                <a:gd name="T73" fmla="*/ 2173 h 2791"/>
                <a:gd name="T74" fmla="*/ 2550 w 3927"/>
                <a:gd name="T75" fmla="*/ 2207 h 2791"/>
                <a:gd name="T76" fmla="*/ 2408 w 3927"/>
                <a:gd name="T77" fmla="*/ 2249 h 2791"/>
                <a:gd name="T78" fmla="*/ 2183 w 3927"/>
                <a:gd name="T79" fmla="*/ 2324 h 2791"/>
                <a:gd name="T80" fmla="*/ 2016 w 3927"/>
                <a:gd name="T81" fmla="*/ 2399 h 2791"/>
                <a:gd name="T82" fmla="*/ 1974 w 3927"/>
                <a:gd name="T83" fmla="*/ 2424 h 2791"/>
                <a:gd name="T84" fmla="*/ 1473 w 3927"/>
                <a:gd name="T85" fmla="*/ 2516 h 2791"/>
                <a:gd name="T86" fmla="*/ 1248 w 3927"/>
                <a:gd name="T87" fmla="*/ 2608 h 2791"/>
                <a:gd name="T88" fmla="*/ 956 w 3927"/>
                <a:gd name="T89" fmla="*/ 2716 h 2791"/>
                <a:gd name="T90" fmla="*/ 872 w 3927"/>
                <a:gd name="T91" fmla="*/ 2749 h 2791"/>
                <a:gd name="T92" fmla="*/ 655 w 3927"/>
                <a:gd name="T93" fmla="*/ 2791 h 2791"/>
                <a:gd name="T94" fmla="*/ 597 w 3927"/>
                <a:gd name="T95" fmla="*/ 2774 h 2791"/>
                <a:gd name="T96" fmla="*/ 563 w 3927"/>
                <a:gd name="T97" fmla="*/ 2749 h 2791"/>
                <a:gd name="T98" fmla="*/ 538 w 3927"/>
                <a:gd name="T99" fmla="*/ 2741 h 2791"/>
                <a:gd name="T100" fmla="*/ 488 w 3927"/>
                <a:gd name="T101" fmla="*/ 2691 h 2791"/>
                <a:gd name="T102" fmla="*/ 471 w 3927"/>
                <a:gd name="T103" fmla="*/ 2666 h 2791"/>
                <a:gd name="T104" fmla="*/ 421 w 3927"/>
                <a:gd name="T105" fmla="*/ 2616 h 2791"/>
                <a:gd name="T106" fmla="*/ 413 w 3927"/>
                <a:gd name="T107" fmla="*/ 2591 h 2791"/>
                <a:gd name="T108" fmla="*/ 388 w 3927"/>
                <a:gd name="T109" fmla="*/ 2574 h 2791"/>
                <a:gd name="T110" fmla="*/ 329 w 3927"/>
                <a:gd name="T111" fmla="*/ 2491 h 279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927"/>
                <a:gd name="T169" fmla="*/ 0 h 2791"/>
                <a:gd name="T170" fmla="*/ 3927 w 3927"/>
                <a:gd name="T171" fmla="*/ 2791 h 279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927" h="2791">
                  <a:moveTo>
                    <a:pt x="329" y="2491"/>
                  </a:moveTo>
                  <a:cubicBezTo>
                    <a:pt x="284" y="2395"/>
                    <a:pt x="261" y="2289"/>
                    <a:pt x="221" y="2190"/>
                  </a:cubicBezTo>
                  <a:cubicBezTo>
                    <a:pt x="206" y="2113"/>
                    <a:pt x="189" y="2026"/>
                    <a:pt x="154" y="1956"/>
                  </a:cubicBezTo>
                  <a:cubicBezTo>
                    <a:pt x="135" y="1782"/>
                    <a:pt x="156" y="1989"/>
                    <a:pt x="137" y="1673"/>
                  </a:cubicBezTo>
                  <a:cubicBezTo>
                    <a:pt x="132" y="1591"/>
                    <a:pt x="111" y="1510"/>
                    <a:pt x="96" y="1430"/>
                  </a:cubicBezTo>
                  <a:cubicBezTo>
                    <a:pt x="101" y="1355"/>
                    <a:pt x="112" y="1280"/>
                    <a:pt x="112" y="1205"/>
                  </a:cubicBezTo>
                  <a:cubicBezTo>
                    <a:pt x="112" y="1191"/>
                    <a:pt x="68" y="1097"/>
                    <a:pt x="62" y="1080"/>
                  </a:cubicBezTo>
                  <a:cubicBezTo>
                    <a:pt x="54" y="1031"/>
                    <a:pt x="38" y="987"/>
                    <a:pt x="29" y="938"/>
                  </a:cubicBezTo>
                  <a:cubicBezTo>
                    <a:pt x="19" y="822"/>
                    <a:pt x="0" y="650"/>
                    <a:pt x="71" y="546"/>
                  </a:cubicBezTo>
                  <a:cubicBezTo>
                    <a:pt x="94" y="474"/>
                    <a:pt x="52" y="591"/>
                    <a:pt x="129" y="479"/>
                  </a:cubicBezTo>
                  <a:cubicBezTo>
                    <a:pt x="137" y="467"/>
                    <a:pt x="132" y="450"/>
                    <a:pt x="137" y="437"/>
                  </a:cubicBezTo>
                  <a:cubicBezTo>
                    <a:pt x="154" y="396"/>
                    <a:pt x="195" y="348"/>
                    <a:pt x="229" y="320"/>
                  </a:cubicBezTo>
                  <a:cubicBezTo>
                    <a:pt x="282" y="277"/>
                    <a:pt x="347" y="254"/>
                    <a:pt x="405" y="220"/>
                  </a:cubicBezTo>
                  <a:cubicBezTo>
                    <a:pt x="466" y="185"/>
                    <a:pt x="524" y="143"/>
                    <a:pt x="588" y="112"/>
                  </a:cubicBezTo>
                  <a:cubicBezTo>
                    <a:pt x="739" y="38"/>
                    <a:pt x="934" y="27"/>
                    <a:pt x="1097" y="20"/>
                  </a:cubicBezTo>
                  <a:cubicBezTo>
                    <a:pt x="1304" y="0"/>
                    <a:pt x="1509" y="22"/>
                    <a:pt x="1715" y="36"/>
                  </a:cubicBezTo>
                  <a:cubicBezTo>
                    <a:pt x="1863" y="63"/>
                    <a:pt x="2009" y="30"/>
                    <a:pt x="2158" y="20"/>
                  </a:cubicBezTo>
                  <a:cubicBezTo>
                    <a:pt x="2355" y="27"/>
                    <a:pt x="2546" y="49"/>
                    <a:pt x="2742" y="61"/>
                  </a:cubicBezTo>
                  <a:cubicBezTo>
                    <a:pt x="2883" y="91"/>
                    <a:pt x="2709" y="57"/>
                    <a:pt x="3059" y="78"/>
                  </a:cubicBezTo>
                  <a:cubicBezTo>
                    <a:pt x="3186" y="86"/>
                    <a:pt x="3308" y="119"/>
                    <a:pt x="3435" y="128"/>
                  </a:cubicBezTo>
                  <a:cubicBezTo>
                    <a:pt x="3504" y="147"/>
                    <a:pt x="3574" y="165"/>
                    <a:pt x="3644" y="178"/>
                  </a:cubicBezTo>
                  <a:cubicBezTo>
                    <a:pt x="3679" y="202"/>
                    <a:pt x="3713" y="224"/>
                    <a:pt x="3735" y="262"/>
                  </a:cubicBezTo>
                  <a:cubicBezTo>
                    <a:pt x="3748" y="284"/>
                    <a:pt x="3769" y="329"/>
                    <a:pt x="3769" y="329"/>
                  </a:cubicBezTo>
                  <a:cubicBezTo>
                    <a:pt x="3781" y="379"/>
                    <a:pt x="3799" y="411"/>
                    <a:pt x="3827" y="454"/>
                  </a:cubicBezTo>
                  <a:cubicBezTo>
                    <a:pt x="3855" y="564"/>
                    <a:pt x="3893" y="664"/>
                    <a:pt x="3927" y="771"/>
                  </a:cubicBezTo>
                  <a:cubicBezTo>
                    <a:pt x="3924" y="852"/>
                    <a:pt x="3924" y="932"/>
                    <a:pt x="3919" y="1013"/>
                  </a:cubicBezTo>
                  <a:cubicBezTo>
                    <a:pt x="3917" y="1050"/>
                    <a:pt x="3900" y="1085"/>
                    <a:pt x="3894" y="1122"/>
                  </a:cubicBezTo>
                  <a:cubicBezTo>
                    <a:pt x="3875" y="1240"/>
                    <a:pt x="3857" y="1367"/>
                    <a:pt x="3819" y="1481"/>
                  </a:cubicBezTo>
                  <a:cubicBezTo>
                    <a:pt x="3813" y="1520"/>
                    <a:pt x="3808" y="1558"/>
                    <a:pt x="3802" y="1597"/>
                  </a:cubicBezTo>
                  <a:cubicBezTo>
                    <a:pt x="3794" y="1647"/>
                    <a:pt x="3784" y="1698"/>
                    <a:pt x="3777" y="1748"/>
                  </a:cubicBezTo>
                  <a:cubicBezTo>
                    <a:pt x="3753" y="1909"/>
                    <a:pt x="3768" y="2005"/>
                    <a:pt x="3585" y="2040"/>
                  </a:cubicBezTo>
                  <a:cubicBezTo>
                    <a:pt x="3546" y="2066"/>
                    <a:pt x="3513" y="2093"/>
                    <a:pt x="3468" y="2107"/>
                  </a:cubicBezTo>
                  <a:cubicBezTo>
                    <a:pt x="3446" y="2114"/>
                    <a:pt x="3401" y="2123"/>
                    <a:pt x="3401" y="2123"/>
                  </a:cubicBezTo>
                  <a:cubicBezTo>
                    <a:pt x="3355" y="2154"/>
                    <a:pt x="3317" y="2150"/>
                    <a:pt x="3260" y="2157"/>
                  </a:cubicBezTo>
                  <a:cubicBezTo>
                    <a:pt x="3151" y="2170"/>
                    <a:pt x="3043" y="2186"/>
                    <a:pt x="2934" y="2198"/>
                  </a:cubicBezTo>
                  <a:cubicBezTo>
                    <a:pt x="2874" y="2184"/>
                    <a:pt x="2820" y="2172"/>
                    <a:pt x="2759" y="2165"/>
                  </a:cubicBezTo>
                  <a:cubicBezTo>
                    <a:pt x="2712" y="2168"/>
                    <a:pt x="2664" y="2168"/>
                    <a:pt x="2617" y="2173"/>
                  </a:cubicBezTo>
                  <a:cubicBezTo>
                    <a:pt x="2596" y="2175"/>
                    <a:pt x="2563" y="2200"/>
                    <a:pt x="2550" y="2207"/>
                  </a:cubicBezTo>
                  <a:cubicBezTo>
                    <a:pt x="2506" y="2229"/>
                    <a:pt x="2455" y="2236"/>
                    <a:pt x="2408" y="2249"/>
                  </a:cubicBezTo>
                  <a:cubicBezTo>
                    <a:pt x="2339" y="2293"/>
                    <a:pt x="2253" y="2286"/>
                    <a:pt x="2183" y="2324"/>
                  </a:cubicBezTo>
                  <a:cubicBezTo>
                    <a:pt x="2053" y="2394"/>
                    <a:pt x="2185" y="2342"/>
                    <a:pt x="2016" y="2399"/>
                  </a:cubicBezTo>
                  <a:cubicBezTo>
                    <a:pt x="2001" y="2404"/>
                    <a:pt x="1990" y="2420"/>
                    <a:pt x="1974" y="2424"/>
                  </a:cubicBezTo>
                  <a:cubicBezTo>
                    <a:pt x="1809" y="2464"/>
                    <a:pt x="1637" y="2472"/>
                    <a:pt x="1473" y="2516"/>
                  </a:cubicBezTo>
                  <a:cubicBezTo>
                    <a:pt x="1390" y="2538"/>
                    <a:pt x="1327" y="2582"/>
                    <a:pt x="1248" y="2608"/>
                  </a:cubicBezTo>
                  <a:cubicBezTo>
                    <a:pt x="1149" y="2641"/>
                    <a:pt x="1053" y="2676"/>
                    <a:pt x="956" y="2716"/>
                  </a:cubicBezTo>
                  <a:cubicBezTo>
                    <a:pt x="912" y="2760"/>
                    <a:pt x="951" y="2731"/>
                    <a:pt x="872" y="2749"/>
                  </a:cubicBezTo>
                  <a:cubicBezTo>
                    <a:pt x="797" y="2766"/>
                    <a:pt x="734" y="2783"/>
                    <a:pt x="655" y="2791"/>
                  </a:cubicBezTo>
                  <a:cubicBezTo>
                    <a:pt x="636" y="2785"/>
                    <a:pt x="615" y="2782"/>
                    <a:pt x="597" y="2774"/>
                  </a:cubicBezTo>
                  <a:cubicBezTo>
                    <a:pt x="584" y="2768"/>
                    <a:pt x="575" y="2756"/>
                    <a:pt x="563" y="2749"/>
                  </a:cubicBezTo>
                  <a:cubicBezTo>
                    <a:pt x="555" y="2745"/>
                    <a:pt x="546" y="2744"/>
                    <a:pt x="538" y="2741"/>
                  </a:cubicBezTo>
                  <a:cubicBezTo>
                    <a:pt x="521" y="2724"/>
                    <a:pt x="501" y="2710"/>
                    <a:pt x="488" y="2691"/>
                  </a:cubicBezTo>
                  <a:cubicBezTo>
                    <a:pt x="482" y="2683"/>
                    <a:pt x="478" y="2674"/>
                    <a:pt x="471" y="2666"/>
                  </a:cubicBezTo>
                  <a:cubicBezTo>
                    <a:pt x="455" y="2648"/>
                    <a:pt x="421" y="2616"/>
                    <a:pt x="421" y="2616"/>
                  </a:cubicBezTo>
                  <a:cubicBezTo>
                    <a:pt x="418" y="2608"/>
                    <a:pt x="418" y="2598"/>
                    <a:pt x="413" y="2591"/>
                  </a:cubicBezTo>
                  <a:cubicBezTo>
                    <a:pt x="407" y="2583"/>
                    <a:pt x="392" y="2583"/>
                    <a:pt x="388" y="2574"/>
                  </a:cubicBezTo>
                  <a:cubicBezTo>
                    <a:pt x="375" y="2548"/>
                    <a:pt x="389" y="2459"/>
                    <a:pt x="329" y="2491"/>
                  </a:cubicBezTo>
                  <a:close/>
                </a:path>
              </a:pathLst>
            </a:custGeom>
            <a:solidFill>
              <a:srgbClr val="FFFF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 sz="1350"/>
            </a:p>
          </p:txBody>
        </p:sp>
        <p:sp>
          <p:nvSpPr>
            <p:cNvPr id="8" name="Text Box 3">
              <a:extLst>
                <a:ext uri="{FF2B5EF4-FFF2-40B4-BE49-F238E27FC236}">
                  <a16:creationId xmlns:a16="http://schemas.microsoft.com/office/drawing/2014/main" id="{80F2F4E3-232E-F1B3-D975-14B098CEB6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066" y="2100859"/>
              <a:ext cx="2286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9" name="Text Box 4">
              <a:extLst>
                <a:ext uri="{FF2B5EF4-FFF2-40B4-BE49-F238E27FC236}">
                  <a16:creationId xmlns:a16="http://schemas.microsoft.com/office/drawing/2014/main" id="{7B2BDE53-9C3E-D0AF-5E89-55C216225C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96966" y="1757959"/>
              <a:ext cx="2286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10" name="Text Box 5">
              <a:extLst>
                <a:ext uri="{FF2B5EF4-FFF2-40B4-BE49-F238E27FC236}">
                  <a16:creationId xmlns:a16="http://schemas.microsoft.com/office/drawing/2014/main" id="{A0F1C47B-73CE-8254-B0CC-EAC1E0FE32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25566" y="2329459"/>
              <a:ext cx="2286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11" name="Text Box 6">
              <a:extLst>
                <a:ext uri="{FF2B5EF4-FFF2-40B4-BE49-F238E27FC236}">
                  <a16:creationId xmlns:a16="http://schemas.microsoft.com/office/drawing/2014/main" id="{2A195E0C-157E-6663-0698-72B73F2296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316" y="2500909"/>
              <a:ext cx="2286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12" name="Text Box 7">
              <a:extLst>
                <a:ext uri="{FF2B5EF4-FFF2-40B4-BE49-F238E27FC236}">
                  <a16:creationId xmlns:a16="http://schemas.microsoft.com/office/drawing/2014/main" id="{2AD5F32F-B7C3-BE5D-6B86-5545FB3470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5366" y="2786659"/>
              <a:ext cx="4572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o</a:t>
              </a:r>
            </a:p>
          </p:txBody>
        </p:sp>
        <p:sp>
          <p:nvSpPr>
            <p:cNvPr id="13" name="Text Box 8">
              <a:extLst>
                <a:ext uri="{FF2B5EF4-FFF2-40B4-BE49-F238E27FC236}">
                  <a16:creationId xmlns:a16="http://schemas.microsoft.com/office/drawing/2014/main" id="{8EB9D09C-9D33-B1AA-A3FC-DF4D666EB2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68316" y="2615209"/>
              <a:ext cx="4572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o</a:t>
              </a:r>
            </a:p>
          </p:txBody>
        </p:sp>
        <p:sp>
          <p:nvSpPr>
            <p:cNvPr id="14" name="Text Box 9">
              <a:extLst>
                <a:ext uri="{FF2B5EF4-FFF2-40B4-BE49-F238E27FC236}">
                  <a16:creationId xmlns:a16="http://schemas.microsoft.com/office/drawing/2014/main" id="{BFC06A6C-9AD4-CB56-92D1-AF6AD8F02B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8266" y="2786659"/>
              <a:ext cx="4572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o</a:t>
              </a:r>
            </a:p>
          </p:txBody>
        </p:sp>
        <p:sp>
          <p:nvSpPr>
            <p:cNvPr id="15" name="Text Box 10">
              <a:extLst>
                <a:ext uri="{FF2B5EF4-FFF2-40B4-BE49-F238E27FC236}">
                  <a16:creationId xmlns:a16="http://schemas.microsoft.com/office/drawing/2014/main" id="{9E034258-E739-997F-1270-C007A171F2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39466" y="3986809"/>
              <a:ext cx="1314450" cy="632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tabLst>
                  <a:tab pos="723900" algn="l"/>
                  <a:tab pos="14478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tabLst>
                  <a:tab pos="723900" algn="l"/>
                  <a:tab pos="14478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tabLst>
                  <a:tab pos="723900" algn="l"/>
                  <a:tab pos="14478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tabLst>
                  <a:tab pos="723900" algn="l"/>
                  <a:tab pos="14478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tabLst>
                  <a:tab pos="723900" algn="l"/>
                  <a:tab pos="14478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3900" algn="l"/>
                  <a:tab pos="14478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3900" algn="l"/>
                  <a:tab pos="14478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3900" algn="l"/>
                  <a:tab pos="14478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3900" algn="l"/>
                  <a:tab pos="14478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400" i="0" dirty="0">
                  <a:solidFill>
                    <a:srgbClr val="00A000"/>
                  </a:solidFill>
                  <a:latin typeface="+mn-lt"/>
                  <a:ea typeface="宋体" charset="0"/>
                  <a:cs typeface="宋体" charset="0"/>
                </a:rPr>
                <a:t>Modified query</a:t>
              </a:r>
            </a:p>
          </p:txBody>
        </p:sp>
        <p:sp>
          <p:nvSpPr>
            <p:cNvPr id="16" name="Line 11">
              <a:extLst>
                <a:ext uri="{FF2B5EF4-FFF2-40B4-BE49-F238E27FC236}">
                  <a16:creationId xmlns:a16="http://schemas.microsoft.com/office/drawing/2014/main" id="{07AF0777-8F43-F6B9-51DE-F11A74B2BB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71700" y="2772370"/>
              <a:ext cx="1085850" cy="1262063"/>
            </a:xfrm>
            <a:prstGeom prst="line">
              <a:avLst/>
            </a:prstGeom>
            <a:noFill/>
            <a:ln w="9360">
              <a:solidFill>
                <a:srgbClr val="00A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de-DE" sz="1350"/>
            </a:p>
          </p:txBody>
        </p:sp>
        <p:sp>
          <p:nvSpPr>
            <p:cNvPr id="17" name="Text Box 12">
              <a:extLst>
                <a:ext uri="{FF2B5EF4-FFF2-40B4-BE49-F238E27FC236}">
                  <a16:creationId xmlns:a16="http://schemas.microsoft.com/office/drawing/2014/main" id="{E5E37786-3C32-23DE-49BA-2DA3A3B1A1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85945" y="3989758"/>
              <a:ext cx="3637267" cy="665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67500" tIns="50976" rIns="67500" bIns="35100">
              <a:spAutoFit/>
            </a:bodyPr>
            <a:lstStyle>
              <a:lvl1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400" i="0" dirty="0">
                  <a:solidFill>
                    <a:srgbClr val="000000"/>
                  </a:solidFill>
                  <a:latin typeface="+mn-lt"/>
                  <a:ea typeface="宋体" charset="0"/>
                  <a:cs typeface="宋体" charset="0"/>
                </a:rPr>
                <a:t>x  known non-relevant documents</a:t>
              </a:r>
            </a:p>
            <a:p>
              <a:pPr>
                <a:lnSpc>
                  <a:spcPct val="93000"/>
                </a:lnSpc>
                <a:spcBef>
                  <a:spcPts val="225"/>
                </a:spcBef>
              </a:pPr>
              <a:r>
                <a:rPr lang="en-US" sz="1400" i="0" dirty="0">
                  <a:solidFill>
                    <a:srgbClr val="000000"/>
                  </a:solidFill>
                  <a:latin typeface="+mn-lt"/>
                  <a:ea typeface="宋体" charset="0"/>
                  <a:cs typeface="宋体" charset="0"/>
                </a:rPr>
                <a:t>o  known relevant documents</a:t>
              </a:r>
            </a:p>
          </p:txBody>
        </p:sp>
        <p:sp>
          <p:nvSpPr>
            <p:cNvPr id="18" name="Text Box 13">
              <a:extLst>
                <a:ext uri="{FF2B5EF4-FFF2-40B4-BE49-F238E27FC236}">
                  <a16:creationId xmlns:a16="http://schemas.microsoft.com/office/drawing/2014/main" id="{7FB37F30-CD27-3E9B-B0C2-44F8DB4C7B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96816" y="2443759"/>
              <a:ext cx="4572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o</a:t>
              </a:r>
            </a:p>
          </p:txBody>
        </p:sp>
        <p:sp>
          <p:nvSpPr>
            <p:cNvPr id="19" name="Text Box 14">
              <a:extLst>
                <a:ext uri="{FF2B5EF4-FFF2-40B4-BE49-F238E27FC236}">
                  <a16:creationId xmlns:a16="http://schemas.microsoft.com/office/drawing/2014/main" id="{AD5194DF-ED1D-323A-400A-BC27A77B23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96866" y="1529359"/>
              <a:ext cx="4572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o</a:t>
              </a:r>
            </a:p>
          </p:txBody>
        </p:sp>
        <p:sp>
          <p:nvSpPr>
            <p:cNvPr id="20" name="Text Box 15">
              <a:extLst>
                <a:ext uri="{FF2B5EF4-FFF2-40B4-BE49-F238E27FC236}">
                  <a16:creationId xmlns:a16="http://schemas.microsoft.com/office/drawing/2014/main" id="{63DF947F-9241-AF84-840D-67D051D0E4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8266" y="2215159"/>
              <a:ext cx="4572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o</a:t>
              </a:r>
            </a:p>
          </p:txBody>
        </p:sp>
        <p:sp>
          <p:nvSpPr>
            <p:cNvPr id="21" name="Text Box 16">
              <a:extLst>
                <a:ext uri="{FF2B5EF4-FFF2-40B4-BE49-F238E27FC236}">
                  <a16:creationId xmlns:a16="http://schemas.microsoft.com/office/drawing/2014/main" id="{65757239-E494-FEC0-762F-EC0543AC9B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7600" y="1974652"/>
              <a:ext cx="2286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22" name="Text Box 17">
              <a:extLst>
                <a:ext uri="{FF2B5EF4-FFF2-40B4-BE49-F238E27FC236}">
                  <a16:creationId xmlns:a16="http://schemas.microsoft.com/office/drawing/2014/main" id="{0560E63E-2F70-5365-1DEA-8EACEEF9C6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54116" y="1129309"/>
              <a:ext cx="2286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23" name="Text Box 18">
              <a:extLst>
                <a:ext uri="{FF2B5EF4-FFF2-40B4-BE49-F238E27FC236}">
                  <a16:creationId xmlns:a16="http://schemas.microsoft.com/office/drawing/2014/main" id="{91C1DA94-7214-7806-C511-C0E2353955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82466" y="1929409"/>
              <a:ext cx="2286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24" name="Text Box 19">
              <a:extLst>
                <a:ext uri="{FF2B5EF4-FFF2-40B4-BE49-F238E27FC236}">
                  <a16:creationId xmlns:a16="http://schemas.microsoft.com/office/drawing/2014/main" id="{BFB30919-45BD-0349-23DA-D8413A0085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7066" y="1815109"/>
              <a:ext cx="2286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25" name="Text Box 20">
              <a:extLst>
                <a:ext uri="{FF2B5EF4-FFF2-40B4-BE49-F238E27FC236}">
                  <a16:creationId xmlns:a16="http://schemas.microsoft.com/office/drawing/2014/main" id="{C3A103E0-69C6-4F1A-CC88-C157596900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39566" y="1300759"/>
              <a:ext cx="2286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26" name="Text Box 21">
              <a:extLst>
                <a:ext uri="{FF2B5EF4-FFF2-40B4-BE49-F238E27FC236}">
                  <a16:creationId xmlns:a16="http://schemas.microsoft.com/office/drawing/2014/main" id="{B8A0EB56-5897-DCEC-1609-3F1EAEE0A8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25666" y="1072159"/>
              <a:ext cx="2286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27" name="Text Box 22">
              <a:extLst>
                <a:ext uri="{FF2B5EF4-FFF2-40B4-BE49-F238E27FC236}">
                  <a16:creationId xmlns:a16="http://schemas.microsoft.com/office/drawing/2014/main" id="{CE211624-62AD-8782-8BEC-B4D399C203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39566" y="3415309"/>
              <a:ext cx="2286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28" name="Text Box 23">
              <a:extLst>
                <a:ext uri="{FF2B5EF4-FFF2-40B4-BE49-F238E27FC236}">
                  <a16:creationId xmlns:a16="http://schemas.microsoft.com/office/drawing/2014/main" id="{D2F4F608-4FD2-017D-6D36-1C301BA7F4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0966" y="2615209"/>
              <a:ext cx="2286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29" name="Text Box 24">
              <a:extLst>
                <a:ext uri="{FF2B5EF4-FFF2-40B4-BE49-F238E27FC236}">
                  <a16:creationId xmlns:a16="http://schemas.microsoft.com/office/drawing/2014/main" id="{C395C43C-BB4F-876E-BE6A-627C173305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066" y="3129559"/>
              <a:ext cx="2286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30" name="Text Box 25">
              <a:extLst>
                <a:ext uri="{FF2B5EF4-FFF2-40B4-BE49-F238E27FC236}">
                  <a16:creationId xmlns:a16="http://schemas.microsoft.com/office/drawing/2014/main" id="{A4BF8A69-9029-0E5E-18B0-2C9E21E88E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1116" y="3186709"/>
              <a:ext cx="2286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31" name="Text Box 26">
              <a:extLst>
                <a:ext uri="{FF2B5EF4-FFF2-40B4-BE49-F238E27FC236}">
                  <a16:creationId xmlns:a16="http://schemas.microsoft.com/office/drawing/2014/main" id="{DB68E5F1-FB7D-2639-4B7D-46EC8446E7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2866" y="2100859"/>
              <a:ext cx="2286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32" name="Text Box 27">
              <a:extLst>
                <a:ext uri="{FF2B5EF4-FFF2-40B4-BE49-F238E27FC236}">
                  <a16:creationId xmlns:a16="http://schemas.microsoft.com/office/drawing/2014/main" id="{1ABE5252-8AFF-0DA2-ED0A-23E0EB723A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5616" y="2900959"/>
              <a:ext cx="2286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grpSp>
          <p:nvGrpSpPr>
            <p:cNvPr id="33" name="Group 28">
              <a:extLst>
                <a:ext uri="{FF2B5EF4-FFF2-40B4-BE49-F238E27FC236}">
                  <a16:creationId xmlns:a16="http://schemas.microsoft.com/office/drawing/2014/main" id="{0D9F0867-A7C7-B078-333F-A975026B96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57553" y="2489004"/>
              <a:ext cx="342901" cy="295276"/>
              <a:chOff x="1776" y="2400"/>
              <a:chExt cx="288" cy="248"/>
            </a:xfrm>
          </p:grpSpPr>
          <p:sp>
            <p:nvSpPr>
              <p:cNvPr id="34" name="Text Box 29">
                <a:extLst>
                  <a:ext uri="{FF2B5EF4-FFF2-40B4-BE49-F238E27FC236}">
                    <a16:creationId xmlns:a16="http://schemas.microsoft.com/office/drawing/2014/main" id="{A2AB27FD-19D7-FDC6-EE09-482BC00C91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76" y="2400"/>
                <a:ext cx="288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7500" tIns="67230" rIns="67500" bIns="35100">
                <a:spAutoFit/>
              </a:bodyPr>
              <a:lstStyle>
                <a:lvl1pPr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2pPr>
                <a:lvl3pPr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3pPr>
                <a:lvl4pPr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4pPr>
                <a:lvl5pPr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>
                  <a:lnSpc>
                    <a:spcPct val="83000"/>
                  </a:lnSpc>
                  <a:spcBef>
                    <a:spcPts val="938"/>
                  </a:spcBef>
                </a:pPr>
                <a:r>
                  <a:rPr lang="en-US" sz="1500">
                    <a:solidFill>
                      <a:srgbClr val="FF0000"/>
                    </a:solidFill>
                    <a:latin typeface="Symbol" charset="0"/>
                    <a:ea typeface="宋体" charset="0"/>
                    <a:cs typeface="宋体" charset="0"/>
                  </a:rPr>
                  <a:t></a:t>
                </a:r>
              </a:p>
            </p:txBody>
          </p:sp>
          <p:sp>
            <p:nvSpPr>
              <p:cNvPr id="35" name="Freeform 30">
                <a:extLst>
                  <a:ext uri="{FF2B5EF4-FFF2-40B4-BE49-F238E27FC236}">
                    <a16:creationId xmlns:a16="http://schemas.microsoft.com/office/drawing/2014/main" id="{3CEF2ACC-379C-C38B-E975-520656C007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7" y="2493"/>
                <a:ext cx="72" cy="87"/>
              </a:xfrm>
              <a:custGeom>
                <a:avLst/>
                <a:gdLst>
                  <a:gd name="T0" fmla="*/ 0 w 72"/>
                  <a:gd name="T1" fmla="*/ 87 h 87"/>
                  <a:gd name="T2" fmla="*/ 37 w 72"/>
                  <a:gd name="T3" fmla="*/ 0 h 87"/>
                  <a:gd name="T4" fmla="*/ 72 w 72"/>
                  <a:gd name="T5" fmla="*/ 87 h 87"/>
                  <a:gd name="T6" fmla="*/ 0 w 72"/>
                  <a:gd name="T7" fmla="*/ 87 h 8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87"/>
                  <a:gd name="T14" fmla="*/ 72 w 72"/>
                  <a:gd name="T15" fmla="*/ 87 h 8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87">
                    <a:moveTo>
                      <a:pt x="0" y="87"/>
                    </a:moveTo>
                    <a:lnTo>
                      <a:pt x="37" y="0"/>
                    </a:lnTo>
                    <a:lnTo>
                      <a:pt x="72" y="87"/>
                    </a:ln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00A0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e-DE" sz="1350"/>
              </a:p>
            </p:txBody>
          </p:sp>
        </p:grpSp>
        <p:sp>
          <p:nvSpPr>
            <p:cNvPr id="36" name="Text Box 31">
              <a:extLst>
                <a:ext uri="{FF2B5EF4-FFF2-40B4-BE49-F238E27FC236}">
                  <a16:creationId xmlns:a16="http://schemas.microsoft.com/office/drawing/2014/main" id="{42DD1B33-04D1-8388-ECC8-B8F65FE461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68566" y="2615209"/>
              <a:ext cx="2286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37" name="Text Box 32">
              <a:extLst>
                <a:ext uri="{FF2B5EF4-FFF2-40B4-BE49-F238E27FC236}">
                  <a16:creationId xmlns:a16="http://schemas.microsoft.com/office/drawing/2014/main" id="{F236AC53-6A51-EE62-F215-13B4969A4B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11466" y="1529359"/>
              <a:ext cx="228600" cy="344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800">
                  <a:solidFill>
                    <a:srgbClr val="000000"/>
                  </a:solidFill>
                  <a:latin typeface="Times New Roman" charset="0"/>
                  <a:ea typeface="宋体" charset="0"/>
                  <a:cs typeface="宋体" charset="0"/>
                </a:rPr>
                <a:t>x</a:t>
              </a:r>
            </a:p>
          </p:txBody>
        </p:sp>
        <p:sp>
          <p:nvSpPr>
            <p:cNvPr id="38" name="Text Box 33">
              <a:extLst>
                <a:ext uri="{FF2B5EF4-FFF2-40B4-BE49-F238E27FC236}">
                  <a16:creationId xmlns:a16="http://schemas.microsoft.com/office/drawing/2014/main" id="{04D5949F-EEE7-EC0B-9CE1-3E663E0E1E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68016" y="957858"/>
              <a:ext cx="857250" cy="632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7500" tIns="50976" rIns="67500" bIns="35100">
              <a:spAutoFit/>
            </a:bodyPr>
            <a:lstStyle>
              <a:lvl1pPr>
                <a:tabLst>
                  <a:tab pos="7239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tabLst>
                  <a:tab pos="7239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2pPr>
              <a:lvl3pPr>
                <a:tabLst>
                  <a:tab pos="7239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3pPr>
              <a:lvl4pPr>
                <a:tabLst>
                  <a:tab pos="7239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4pPr>
              <a:lvl5pPr>
                <a:tabLst>
                  <a:tab pos="7239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39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39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39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3900" algn="l"/>
                </a:tabLst>
                <a:defRPr sz="2400" i="1">
                  <a:solidFill>
                    <a:schemeClr val="bg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lnSpc>
                  <a:spcPct val="93000"/>
                </a:lnSpc>
                <a:spcBef>
                  <a:spcPts val="1125"/>
                </a:spcBef>
              </a:pPr>
              <a:r>
                <a:rPr lang="en-US" sz="1400" i="0" dirty="0">
                  <a:solidFill>
                    <a:srgbClr val="A40508"/>
                  </a:solidFill>
                  <a:latin typeface="+mn-lt"/>
                  <a:ea typeface="宋体" charset="0"/>
                  <a:cs typeface="宋体" charset="0"/>
                </a:rPr>
                <a:t>Initial query</a:t>
              </a:r>
            </a:p>
          </p:txBody>
        </p:sp>
        <p:sp>
          <p:nvSpPr>
            <p:cNvPr id="39" name="Line 34">
              <a:extLst>
                <a:ext uri="{FF2B5EF4-FFF2-40B4-BE49-F238E27FC236}">
                  <a16:creationId xmlns:a16="http://schemas.microsoft.com/office/drawing/2014/main" id="{73F71827-C01A-370D-0767-67F57CD098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96666" y="1300758"/>
              <a:ext cx="1485900" cy="685800"/>
            </a:xfrm>
            <a:prstGeom prst="line">
              <a:avLst/>
            </a:prstGeom>
            <a:noFill/>
            <a:ln w="9360">
              <a:solidFill>
                <a:srgbClr val="A5002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de-DE" sz="1350"/>
            </a:p>
          </p:txBody>
        </p:sp>
        <p:grpSp>
          <p:nvGrpSpPr>
            <p:cNvPr id="40" name="Group 35">
              <a:extLst>
                <a:ext uri="{FF2B5EF4-FFF2-40B4-BE49-F238E27FC236}">
                  <a16:creationId xmlns:a16="http://schemas.microsoft.com/office/drawing/2014/main" id="{F41D9245-9859-141A-7931-DB42C91ACE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25414" y="1872260"/>
              <a:ext cx="342899" cy="295276"/>
              <a:chOff x="1833" y="1882"/>
              <a:chExt cx="288" cy="248"/>
            </a:xfrm>
          </p:grpSpPr>
          <p:sp>
            <p:nvSpPr>
              <p:cNvPr id="41" name="Text Box 36">
                <a:extLst>
                  <a:ext uri="{FF2B5EF4-FFF2-40B4-BE49-F238E27FC236}">
                    <a16:creationId xmlns:a16="http://schemas.microsoft.com/office/drawing/2014/main" id="{0CCC3026-BC15-5271-FE64-66485DA9334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33" y="1882"/>
                <a:ext cx="288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7500" tIns="67230" rIns="67500" bIns="35100">
                <a:spAutoFit/>
              </a:bodyPr>
              <a:lstStyle>
                <a:lvl1pPr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2pPr>
                <a:lvl3pPr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3pPr>
                <a:lvl4pPr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4pPr>
                <a:lvl5pPr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bg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>
                  <a:lnSpc>
                    <a:spcPct val="83000"/>
                  </a:lnSpc>
                  <a:spcBef>
                    <a:spcPts val="938"/>
                  </a:spcBef>
                </a:pPr>
                <a:r>
                  <a:rPr lang="en-US" sz="1500">
                    <a:solidFill>
                      <a:srgbClr val="FF0000"/>
                    </a:solidFill>
                    <a:latin typeface="Symbol" charset="0"/>
                    <a:ea typeface="宋体" charset="0"/>
                    <a:cs typeface="宋体" charset="0"/>
                  </a:rPr>
                  <a:t></a:t>
                </a:r>
              </a:p>
            </p:txBody>
          </p:sp>
          <p:sp>
            <p:nvSpPr>
              <p:cNvPr id="42" name="Freeform 37">
                <a:extLst>
                  <a:ext uri="{FF2B5EF4-FFF2-40B4-BE49-F238E27FC236}">
                    <a16:creationId xmlns:a16="http://schemas.microsoft.com/office/drawing/2014/main" id="{70B58D5F-B56A-CA17-F1F2-7748EB598B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4" y="1975"/>
                <a:ext cx="72" cy="87"/>
              </a:xfrm>
              <a:custGeom>
                <a:avLst/>
                <a:gdLst>
                  <a:gd name="T0" fmla="*/ 0 w 72"/>
                  <a:gd name="T1" fmla="*/ 87 h 87"/>
                  <a:gd name="T2" fmla="*/ 37 w 72"/>
                  <a:gd name="T3" fmla="*/ 0 h 87"/>
                  <a:gd name="T4" fmla="*/ 72 w 72"/>
                  <a:gd name="T5" fmla="*/ 87 h 87"/>
                  <a:gd name="T6" fmla="*/ 0 w 72"/>
                  <a:gd name="T7" fmla="*/ 87 h 8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87"/>
                  <a:gd name="T14" fmla="*/ 72 w 72"/>
                  <a:gd name="T15" fmla="*/ 87 h 8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87">
                    <a:moveTo>
                      <a:pt x="0" y="87"/>
                    </a:moveTo>
                    <a:lnTo>
                      <a:pt x="37" y="0"/>
                    </a:lnTo>
                    <a:lnTo>
                      <a:pt x="72" y="87"/>
                    </a:ln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FF00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e-DE" sz="1350"/>
              </a:p>
            </p:txBody>
          </p:sp>
        </p:grpSp>
      </p:grpSp>
      <p:pic>
        <p:nvPicPr>
          <p:cNvPr id="3" name="Grafik 6">
            <a:extLst>
              <a:ext uri="{FF2B5EF4-FFF2-40B4-BE49-F238E27FC236}">
                <a16:creationId xmlns:a16="http://schemas.microsoft.com/office/drawing/2014/main" id="{4539A028-AC61-E229-BB83-C4F236C9BE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936" y="30590"/>
            <a:ext cx="769418" cy="100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95277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D166E2-8D59-FFB3-2E9B-15F48A52A84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4E3E9-80A8-6BD1-703C-98B6F16D7887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C29BE6-640C-1E8E-E310-6F2FC47553F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C22C6C-3971-60BD-6168-CE3C1BBE2CC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45</a:t>
            </a:fld>
            <a:endParaRPr lang="de-D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E55603-5720-E8C6-755A-E7AD96567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599897"/>
            <a:ext cx="7772400" cy="1835949"/>
          </a:xfrm>
          <a:prstGeom prst="rect">
            <a:avLst/>
          </a:prstGeom>
        </p:spPr>
      </p:pic>
      <p:sp>
        <p:nvSpPr>
          <p:cNvPr id="8" name="Textfeld 2">
            <a:extLst>
              <a:ext uri="{FF2B5EF4-FFF2-40B4-BE49-F238E27FC236}">
                <a16:creationId xmlns:a16="http://schemas.microsoft.com/office/drawing/2014/main" id="{BB56F5E6-E9E2-315C-8386-49380FEECCAE}"/>
              </a:ext>
            </a:extLst>
          </p:cNvPr>
          <p:cNvSpPr txBox="1"/>
          <p:nvPr/>
        </p:nvSpPr>
        <p:spPr>
          <a:xfrm>
            <a:off x="576761" y="3530501"/>
            <a:ext cx="83529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000FF"/>
                </a:solidFill>
              </a:rPr>
              <a:t>Wikipedia: Gerard Salton, The </a:t>
            </a:r>
            <a:r>
              <a:rPr lang="en-US" sz="1100" b="1" dirty="0">
                <a:solidFill>
                  <a:srgbClr val="0000FF"/>
                </a:solidFill>
              </a:rPr>
              <a:t>SMART</a:t>
            </a:r>
            <a:r>
              <a:rPr lang="en-US" sz="1100" dirty="0">
                <a:solidFill>
                  <a:srgbClr val="0000FF"/>
                </a:solidFill>
              </a:rPr>
              <a:t> (</a:t>
            </a:r>
            <a:r>
              <a:rPr lang="en-US" sz="1100" b="1" dirty="0">
                <a:solidFill>
                  <a:srgbClr val="0000FF"/>
                </a:solidFill>
              </a:rPr>
              <a:t>S</a:t>
            </a:r>
            <a:r>
              <a:rPr lang="en-US" sz="1100" dirty="0">
                <a:solidFill>
                  <a:srgbClr val="0000FF"/>
                </a:solidFill>
              </a:rPr>
              <a:t>ystem for the </a:t>
            </a:r>
            <a:r>
              <a:rPr lang="en-US" sz="1100" b="1" dirty="0">
                <a:solidFill>
                  <a:srgbClr val="0000FF"/>
                </a:solidFill>
              </a:rPr>
              <a:t>M</a:t>
            </a:r>
            <a:r>
              <a:rPr lang="en-US" sz="1100" dirty="0">
                <a:solidFill>
                  <a:srgbClr val="0000FF"/>
                </a:solidFill>
              </a:rPr>
              <a:t>echanical </a:t>
            </a:r>
            <a:r>
              <a:rPr lang="en-US" sz="1100" b="1" dirty="0">
                <a:solidFill>
                  <a:srgbClr val="0000FF"/>
                </a:solidFill>
              </a:rPr>
              <a:t>A</a:t>
            </a:r>
            <a:r>
              <a:rPr lang="en-US" sz="1100" dirty="0">
                <a:solidFill>
                  <a:srgbClr val="0000FF"/>
                </a:solidFill>
              </a:rPr>
              <a:t>nalysis and </a:t>
            </a:r>
            <a:r>
              <a:rPr lang="en-US" sz="1100" b="1" dirty="0">
                <a:solidFill>
                  <a:srgbClr val="0000FF"/>
                </a:solidFill>
              </a:rPr>
              <a:t>R</a:t>
            </a:r>
            <a:r>
              <a:rPr lang="en-US" sz="1100" dirty="0">
                <a:solidFill>
                  <a:srgbClr val="0000FF"/>
                </a:solidFill>
              </a:rPr>
              <a:t>etrieval of </a:t>
            </a:r>
            <a:r>
              <a:rPr lang="en-US" sz="1100" b="1" dirty="0">
                <a:solidFill>
                  <a:srgbClr val="0000FF"/>
                </a:solidFill>
              </a:rPr>
              <a:t>T</a:t>
            </a:r>
            <a:r>
              <a:rPr lang="en-US" sz="1100" dirty="0">
                <a:solidFill>
                  <a:srgbClr val="0000FF"/>
                </a:solidFill>
              </a:rPr>
              <a:t>ext or</a:t>
            </a:r>
            <a:r>
              <a:rPr lang="en-US" sz="1100" dirty="0">
                <a:solidFill>
                  <a:srgbClr val="0305FF"/>
                </a:solidFill>
              </a:rPr>
              <a:t> </a:t>
            </a:r>
            <a:r>
              <a:rPr lang="en-US" sz="1100" dirty="0">
                <a:solidFill>
                  <a:srgbClr val="00B050"/>
                </a:solidFill>
              </a:rPr>
              <a:t>Salton’s Magic Automatic Retriever of Text</a:t>
            </a:r>
            <a:r>
              <a:rPr lang="en-US" sz="1100" dirty="0">
                <a:solidFill>
                  <a:srgbClr val="0000FF"/>
                </a:solidFill>
              </a:rPr>
              <a:t>) Information Retrieval System is an information retrieval system, developed at Cornell University in the </a:t>
            </a:r>
            <a:r>
              <a:rPr lang="en-US" sz="1100" b="1" dirty="0">
                <a:solidFill>
                  <a:srgbClr val="FF0000"/>
                </a:solidFill>
              </a:rPr>
              <a:t>1960s</a:t>
            </a:r>
            <a:r>
              <a:rPr lang="en-US" sz="1100" dirty="0">
                <a:solidFill>
                  <a:srgbClr val="0000FF"/>
                </a:solidFill>
              </a:rPr>
              <a:t>. Many important concepts in information retrieval were developed as part of research on the SMART system, including the vector space model, relevance feedback, and </a:t>
            </a:r>
            <a:r>
              <a:rPr lang="en-US" sz="1100" dirty="0" err="1">
                <a:solidFill>
                  <a:srgbClr val="0000FF"/>
                </a:solidFill>
              </a:rPr>
              <a:t>Rocchio</a:t>
            </a:r>
            <a:r>
              <a:rPr lang="en-US" sz="1100" dirty="0">
                <a:solidFill>
                  <a:srgbClr val="0000FF"/>
                </a:solidFill>
              </a:rPr>
              <a:t> algorithm.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6348FFD-E9F6-88FE-E55B-9FF6654677AA}"/>
              </a:ext>
            </a:extLst>
          </p:cNvPr>
          <p:cNvSpPr/>
          <p:nvPr/>
        </p:nvSpPr>
        <p:spPr>
          <a:xfrm>
            <a:off x="2341465" y="4109639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solidFill>
                  <a:srgbClr val="0305FF"/>
                </a:solidFill>
              </a:rPr>
              <a:t>Salton, G. (Ed.). </a:t>
            </a:r>
            <a:r>
              <a:rPr lang="en-US" sz="1200" i="1" dirty="0">
                <a:solidFill>
                  <a:srgbClr val="0305FF"/>
                </a:solidFill>
              </a:rPr>
              <a:t>The SMART retrieval system: Experiments in automatic document processing. </a:t>
            </a:r>
            <a:r>
              <a:rPr lang="en-US" sz="1200" dirty="0">
                <a:solidFill>
                  <a:srgbClr val="0305FF"/>
                </a:solidFill>
              </a:rPr>
              <a:t>Englewood Cliffs, NJ: Prentice-Hall. </a:t>
            </a:r>
            <a:r>
              <a:rPr lang="en-US" sz="1200" dirty="0">
                <a:solidFill>
                  <a:srgbClr val="FF0000"/>
                </a:solidFill>
              </a:rPr>
              <a:t>1971</a:t>
            </a:r>
            <a:r>
              <a:rPr lang="en-US" sz="1200" dirty="0">
                <a:solidFill>
                  <a:srgbClr val="0305FF"/>
                </a:solidFill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E9DD46-1029-EAB9-90E6-71E675C69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Modified Query: </a:t>
            </a:r>
            <a:r>
              <a:rPr lang="en-US" i="0" dirty="0" err="1">
                <a:solidFill>
                  <a:schemeClr val="tx1"/>
                </a:solidFill>
                <a:latin typeface="+mn-lt"/>
                <a:ea typeface="宋体" charset="0"/>
                <a:cs typeface="宋体" charset="0"/>
              </a:rPr>
              <a:t>Rocchio</a:t>
            </a:r>
            <a:r>
              <a:rPr lang="en-US" i="0" dirty="0">
                <a:solidFill>
                  <a:schemeClr val="tx1"/>
                </a:solidFill>
                <a:latin typeface="+mn-lt"/>
                <a:ea typeface="宋体" charset="0"/>
                <a:cs typeface="宋体" charset="0"/>
              </a:rPr>
              <a:t> Algorithm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412961358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64"/>
          <p:cNvSpPr>
            <a:spLocks noChangeArrowheads="1"/>
          </p:cNvSpPr>
          <p:nvPr/>
        </p:nvSpPr>
        <p:spPr bwMode="auto">
          <a:xfrm>
            <a:off x="1143000" y="0"/>
            <a:ext cx="6858000" cy="14287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1350">
              <a:latin typeface="TheSans UHH" panose="020B0502050302020203" pitchFamily="34" charset="0"/>
            </a:endParaRPr>
          </a:p>
        </p:txBody>
      </p:sp>
      <p:sp>
        <p:nvSpPr>
          <p:cNvPr id="417794" name="AutoShape 2"/>
          <p:cNvSpPr>
            <a:spLocks noChangeArrowheads="1"/>
          </p:cNvSpPr>
          <p:nvPr/>
        </p:nvSpPr>
        <p:spPr bwMode="auto">
          <a:xfrm>
            <a:off x="2857500" y="2800350"/>
            <a:ext cx="285750" cy="5715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 sz="1350">
              <a:latin typeface="TheSans UHH" panose="020B0502050302020203" pitchFamily="34" charset="0"/>
            </a:endParaRPr>
          </a:p>
        </p:txBody>
      </p:sp>
      <p:sp>
        <p:nvSpPr>
          <p:cNvPr id="417795" name="Rectangle 3"/>
          <p:cNvSpPr>
            <a:spLocks noChangeArrowheads="1"/>
          </p:cNvSpPr>
          <p:nvPr/>
        </p:nvSpPr>
        <p:spPr bwMode="auto">
          <a:xfrm>
            <a:off x="6229350" y="1371600"/>
            <a:ext cx="628650" cy="571500"/>
          </a:xfrm>
          <a:prstGeom prst="rect">
            <a:avLst/>
          </a:prstGeom>
          <a:solidFill>
            <a:srgbClr val="33CC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sz="1350">
                <a:latin typeface="TheSans UHH" panose="020B0502050302020203" pitchFamily="34" charset="0"/>
              </a:rPr>
              <a:t>Query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828800" y="285750"/>
            <a:ext cx="3334942" cy="2914650"/>
            <a:chOff x="576" y="240"/>
            <a:chExt cx="2801" cy="2448"/>
          </a:xfrm>
        </p:grpSpPr>
        <p:sp>
          <p:nvSpPr>
            <p:cNvPr id="417797" name="AutoShape 5"/>
            <p:cNvSpPr>
              <a:spLocks noChangeArrowheads="1"/>
            </p:cNvSpPr>
            <p:nvPr/>
          </p:nvSpPr>
          <p:spPr bwMode="auto">
            <a:xfrm>
              <a:off x="1776" y="2400"/>
              <a:ext cx="288" cy="288"/>
            </a:xfrm>
            <a:prstGeom prst="star5">
              <a:avLst/>
            </a:prstGeom>
            <a:solidFill>
              <a:srgbClr val="FF00FF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417798" name="AutoShape 6"/>
            <p:cNvSpPr>
              <a:spLocks noChangeArrowheads="1"/>
            </p:cNvSpPr>
            <p:nvPr/>
          </p:nvSpPr>
          <p:spPr bwMode="auto">
            <a:xfrm>
              <a:off x="576" y="288"/>
              <a:ext cx="288" cy="288"/>
            </a:xfrm>
            <a:prstGeom prst="star5">
              <a:avLst/>
            </a:prstGeom>
            <a:solidFill>
              <a:srgbClr val="FF00FF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95" name="Text Box 7"/>
            <p:cNvSpPr txBox="1">
              <a:spLocks noChangeArrowheads="1"/>
            </p:cNvSpPr>
            <p:nvPr/>
          </p:nvSpPr>
          <p:spPr bwMode="auto">
            <a:xfrm>
              <a:off x="864" y="240"/>
              <a:ext cx="2513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sz="1500" i="0">
                  <a:latin typeface="TheSans UHH" panose="020B0502050302020203" pitchFamily="34" charset="0"/>
                </a:rPr>
                <a:t>How exact is the </a:t>
              </a:r>
            </a:p>
            <a:p>
              <a:r>
                <a:rPr lang="en-US" sz="1500" i="0">
                  <a:latin typeface="TheSans UHH" panose="020B0502050302020203" pitchFamily="34" charset="0"/>
                </a:rPr>
                <a:t>representation of the document ?</a:t>
              </a:r>
              <a:endParaRPr lang="en-US" sz="1800" i="0">
                <a:latin typeface="TheSans UHH" panose="020B0502050302020203" pitchFamily="34" charset="0"/>
              </a:endParaRP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1828800" y="742950"/>
            <a:ext cx="4229100" cy="971550"/>
            <a:chOff x="576" y="624"/>
            <a:chExt cx="3552" cy="816"/>
          </a:xfrm>
        </p:grpSpPr>
        <p:sp>
          <p:nvSpPr>
            <p:cNvPr id="18491" name="AutoShape 10"/>
            <p:cNvSpPr>
              <a:spLocks noChangeArrowheads="1"/>
            </p:cNvSpPr>
            <p:nvPr/>
          </p:nvSpPr>
          <p:spPr bwMode="auto">
            <a:xfrm>
              <a:off x="576" y="624"/>
              <a:ext cx="384" cy="288"/>
            </a:xfrm>
            <a:prstGeom prst="star4">
              <a:avLst>
                <a:gd name="adj" fmla="val 12500"/>
              </a:avLst>
            </a:prstGeom>
            <a:solidFill>
              <a:srgbClr val="FF00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92" name="Text Box 11"/>
            <p:cNvSpPr txBox="1">
              <a:spLocks noChangeArrowheads="1"/>
            </p:cNvSpPr>
            <p:nvPr/>
          </p:nvSpPr>
          <p:spPr bwMode="auto">
            <a:xfrm>
              <a:off x="950" y="633"/>
              <a:ext cx="2192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sz="1500" i="0" dirty="0">
                  <a:latin typeface="TheSans UHH" panose="020B0502050302020203" pitchFamily="34" charset="0"/>
                </a:rPr>
                <a:t>How exact is the </a:t>
              </a:r>
            </a:p>
            <a:p>
              <a:r>
                <a:rPr lang="en-US" sz="1500" i="0" dirty="0">
                  <a:latin typeface="TheSans UHH" panose="020B0502050302020203" pitchFamily="34" charset="0"/>
                </a:rPr>
                <a:t>representation of the query ?</a:t>
              </a:r>
            </a:p>
          </p:txBody>
        </p:sp>
        <p:sp>
          <p:nvSpPr>
            <p:cNvPr id="18490" name="AutoShape 9"/>
            <p:cNvSpPr>
              <a:spLocks noChangeArrowheads="1"/>
            </p:cNvSpPr>
            <p:nvPr/>
          </p:nvSpPr>
          <p:spPr bwMode="auto">
            <a:xfrm>
              <a:off x="3744" y="1152"/>
              <a:ext cx="384" cy="288"/>
            </a:xfrm>
            <a:prstGeom prst="star4">
              <a:avLst>
                <a:gd name="adj" fmla="val 12500"/>
              </a:avLst>
            </a:prstGeom>
            <a:solidFill>
              <a:srgbClr val="FF00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</p:grpSp>
      <p:sp>
        <p:nvSpPr>
          <p:cNvPr id="417804" name="AutoShape 12"/>
          <p:cNvSpPr>
            <a:spLocks noChangeArrowheads="1"/>
          </p:cNvSpPr>
          <p:nvPr/>
        </p:nvSpPr>
        <p:spPr bwMode="auto">
          <a:xfrm>
            <a:off x="4171950" y="2057400"/>
            <a:ext cx="1885950" cy="74295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160 w 21600"/>
              <a:gd name="T13" fmla="*/ 12343 h 21600"/>
              <a:gd name="T14" fmla="*/ 19440 w 21600"/>
              <a:gd name="T15" fmla="*/ 1851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lnTo>
                  <a:pt x="10800" y="0"/>
                </a:lnTo>
                <a:close/>
              </a:path>
            </a:pathLst>
          </a:custGeom>
          <a:solidFill>
            <a:srgbClr val="00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 sz="1350">
              <a:latin typeface="TheSans UHH" panose="020B0502050302020203" pitchFamily="34" charset="0"/>
            </a:endParaRPr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5943600" y="2628900"/>
            <a:ext cx="1657350" cy="2171700"/>
            <a:chOff x="4032" y="2208"/>
            <a:chExt cx="1392" cy="1824"/>
          </a:xfrm>
        </p:grpSpPr>
        <p:sp>
          <p:nvSpPr>
            <p:cNvPr id="18485" name="Oval 14"/>
            <p:cNvSpPr>
              <a:spLocks noChangeArrowheads="1"/>
            </p:cNvSpPr>
            <p:nvPr/>
          </p:nvSpPr>
          <p:spPr bwMode="auto">
            <a:xfrm>
              <a:off x="4032" y="3216"/>
              <a:ext cx="1392" cy="8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86" name="Rectangle 15"/>
            <p:cNvSpPr>
              <a:spLocks noChangeArrowheads="1"/>
            </p:cNvSpPr>
            <p:nvPr/>
          </p:nvSpPr>
          <p:spPr bwMode="auto">
            <a:xfrm>
              <a:off x="4224" y="3408"/>
              <a:ext cx="288" cy="432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87" name="Rectangle 16"/>
            <p:cNvSpPr>
              <a:spLocks noChangeArrowheads="1"/>
            </p:cNvSpPr>
            <p:nvPr/>
          </p:nvSpPr>
          <p:spPr bwMode="auto">
            <a:xfrm>
              <a:off x="4656" y="3408"/>
              <a:ext cx="480" cy="288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cxnSp>
          <p:nvCxnSpPr>
            <p:cNvPr id="18488" name="AutoShape 17"/>
            <p:cNvCxnSpPr>
              <a:cxnSpLocks noChangeShapeType="1"/>
              <a:stCxn id="18452" idx="2"/>
              <a:endCxn id="18487" idx="0"/>
            </p:cNvCxnSpPr>
            <p:nvPr/>
          </p:nvCxnSpPr>
          <p:spPr bwMode="auto">
            <a:xfrm rot="16200000" flipH="1">
              <a:off x="4368" y="2880"/>
              <a:ext cx="960" cy="96"/>
            </a:xfrm>
            <a:prstGeom prst="curvedConnector3">
              <a:avLst>
                <a:gd name="adj1" fmla="val 50000"/>
              </a:avLst>
            </a:prstGeom>
            <a:noFill/>
            <a:ln w="12700">
              <a:solidFill>
                <a:schemeClr val="tx1"/>
              </a:solidFill>
              <a:round/>
              <a:headEnd type="triangle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8489" name="AutoShape 18"/>
            <p:cNvCxnSpPr>
              <a:cxnSpLocks noChangeShapeType="1"/>
              <a:stCxn id="18451" idx="2"/>
              <a:endCxn id="18486" idx="0"/>
            </p:cNvCxnSpPr>
            <p:nvPr/>
          </p:nvCxnSpPr>
          <p:spPr bwMode="auto">
            <a:xfrm rot="5400000">
              <a:off x="3912" y="2664"/>
              <a:ext cx="1200" cy="288"/>
            </a:xfrm>
            <a:prstGeom prst="curvedConnector3">
              <a:avLst>
                <a:gd name="adj1" fmla="val 50000"/>
              </a:avLst>
            </a:prstGeom>
            <a:noFill/>
            <a:ln w="12700">
              <a:solidFill>
                <a:schemeClr val="tx1"/>
              </a:solidFill>
              <a:round/>
              <a:headEnd type="triangle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4800600" y="228600"/>
            <a:ext cx="3065861" cy="2857500"/>
            <a:chOff x="3072" y="192"/>
            <a:chExt cx="2575" cy="2400"/>
          </a:xfrm>
        </p:grpSpPr>
        <p:sp>
          <p:nvSpPr>
            <p:cNvPr id="18482" name="AutoShape 20"/>
            <p:cNvSpPr>
              <a:spLocks noChangeArrowheads="1"/>
            </p:cNvSpPr>
            <p:nvPr/>
          </p:nvSpPr>
          <p:spPr bwMode="auto">
            <a:xfrm>
              <a:off x="3072" y="2304"/>
              <a:ext cx="336" cy="288"/>
            </a:xfrm>
            <a:prstGeom prst="sun">
              <a:avLst>
                <a:gd name="adj" fmla="val 25000"/>
              </a:avLst>
            </a:prstGeom>
            <a:solidFill>
              <a:srgbClr val="CC99FF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83" name="AutoShape 21"/>
            <p:cNvSpPr>
              <a:spLocks noChangeArrowheads="1"/>
            </p:cNvSpPr>
            <p:nvPr/>
          </p:nvSpPr>
          <p:spPr bwMode="auto">
            <a:xfrm>
              <a:off x="3216" y="240"/>
              <a:ext cx="336" cy="288"/>
            </a:xfrm>
            <a:prstGeom prst="sun">
              <a:avLst>
                <a:gd name="adj" fmla="val 25000"/>
              </a:avLst>
            </a:prstGeom>
            <a:solidFill>
              <a:srgbClr val="CC99FF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84" name="Text Box 22"/>
            <p:cNvSpPr txBox="1">
              <a:spLocks noChangeArrowheads="1"/>
            </p:cNvSpPr>
            <p:nvPr/>
          </p:nvSpPr>
          <p:spPr bwMode="auto">
            <a:xfrm>
              <a:off x="3600" y="192"/>
              <a:ext cx="2047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sz="1500" i="0" dirty="0">
                  <a:latin typeface="TheSans UHH" panose="020B0502050302020203" pitchFamily="34" charset="0"/>
                </a:rPr>
                <a:t>How well is query </a:t>
              </a:r>
            </a:p>
            <a:p>
              <a:r>
                <a:rPr lang="en-US" sz="1500" i="0" dirty="0">
                  <a:latin typeface="TheSans UHH" panose="020B0502050302020203" pitchFamily="34" charset="0"/>
                </a:rPr>
                <a:t>matched to data?</a:t>
              </a:r>
            </a:p>
          </p:txBody>
        </p:sp>
      </p:grpSp>
      <p:sp>
        <p:nvSpPr>
          <p:cNvPr id="417815" name="AutoShape 23"/>
          <p:cNvSpPr>
            <a:spLocks noChangeArrowheads="1"/>
          </p:cNvSpPr>
          <p:nvPr/>
        </p:nvSpPr>
        <p:spPr bwMode="auto">
          <a:xfrm>
            <a:off x="7429500" y="1714500"/>
            <a:ext cx="228600" cy="2457450"/>
          </a:xfrm>
          <a:prstGeom prst="curvedLeftArrow">
            <a:avLst>
              <a:gd name="adj1" fmla="val 215000"/>
              <a:gd name="adj2" fmla="val 430000"/>
              <a:gd name="adj3" fmla="val 33333"/>
            </a:avLst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 sz="1350">
              <a:latin typeface="TheSans UHH" panose="020B0502050302020203" pitchFamily="34" charset="0"/>
            </a:endParaRPr>
          </a:p>
        </p:txBody>
      </p: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4972050" y="685800"/>
            <a:ext cx="2780109" cy="1200150"/>
            <a:chOff x="3216" y="576"/>
            <a:chExt cx="2335" cy="1008"/>
          </a:xfrm>
        </p:grpSpPr>
        <p:sp>
          <p:nvSpPr>
            <p:cNvPr id="18479" name="AutoShape 25"/>
            <p:cNvSpPr>
              <a:spLocks noChangeArrowheads="1"/>
            </p:cNvSpPr>
            <p:nvPr/>
          </p:nvSpPr>
          <p:spPr bwMode="auto">
            <a:xfrm>
              <a:off x="4896" y="1104"/>
              <a:ext cx="288" cy="480"/>
            </a:xfrm>
            <a:prstGeom prst="star8">
              <a:avLst>
                <a:gd name="adj" fmla="val 38250"/>
              </a:avLst>
            </a:prstGeom>
            <a:solidFill>
              <a:srgbClr val="0000FF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80" name="AutoShape 26"/>
            <p:cNvSpPr>
              <a:spLocks noChangeArrowheads="1"/>
            </p:cNvSpPr>
            <p:nvPr/>
          </p:nvSpPr>
          <p:spPr bwMode="auto">
            <a:xfrm>
              <a:off x="3216" y="576"/>
              <a:ext cx="288" cy="480"/>
            </a:xfrm>
            <a:prstGeom prst="star8">
              <a:avLst>
                <a:gd name="adj" fmla="val 38250"/>
              </a:avLst>
            </a:prstGeom>
            <a:solidFill>
              <a:srgbClr val="0000FF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81" name="Text Box 27"/>
            <p:cNvSpPr txBox="1">
              <a:spLocks noChangeArrowheads="1"/>
            </p:cNvSpPr>
            <p:nvPr/>
          </p:nvSpPr>
          <p:spPr bwMode="auto">
            <a:xfrm>
              <a:off x="3600" y="600"/>
              <a:ext cx="1951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sz="1500" i="0" dirty="0">
                  <a:latin typeface="TheSans UHH" panose="020B0502050302020203" pitchFamily="34" charset="0"/>
                </a:rPr>
                <a:t>How relevant is the result</a:t>
              </a:r>
            </a:p>
            <a:p>
              <a:r>
                <a:rPr lang="en-US" sz="1500" i="0" dirty="0">
                  <a:latin typeface="TheSans UHH" panose="020B0502050302020203" pitchFamily="34" charset="0"/>
                </a:rPr>
                <a:t>to the query ?</a:t>
              </a:r>
            </a:p>
          </p:txBody>
        </p:sp>
      </p:grpSp>
      <p:grpSp>
        <p:nvGrpSpPr>
          <p:cNvPr id="7" name="Group 28"/>
          <p:cNvGrpSpPr>
            <a:grpSpLocks/>
          </p:cNvGrpSpPr>
          <p:nvPr/>
        </p:nvGrpSpPr>
        <p:grpSpPr bwMode="auto">
          <a:xfrm>
            <a:off x="1828800" y="3429000"/>
            <a:ext cx="3682603" cy="1351360"/>
            <a:chOff x="576" y="2976"/>
            <a:chExt cx="3093" cy="1135"/>
          </a:xfrm>
        </p:grpSpPr>
        <p:sp>
          <p:nvSpPr>
            <p:cNvPr id="18471" name="Rectangle 29"/>
            <p:cNvSpPr>
              <a:spLocks noChangeArrowheads="1"/>
            </p:cNvSpPr>
            <p:nvPr/>
          </p:nvSpPr>
          <p:spPr bwMode="auto">
            <a:xfrm>
              <a:off x="720" y="3312"/>
              <a:ext cx="528" cy="336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72" name="Rectangle 30"/>
            <p:cNvSpPr>
              <a:spLocks noChangeArrowheads="1"/>
            </p:cNvSpPr>
            <p:nvPr/>
          </p:nvSpPr>
          <p:spPr bwMode="auto">
            <a:xfrm>
              <a:off x="1056" y="3168"/>
              <a:ext cx="288" cy="576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73" name="Rectangle 31"/>
            <p:cNvSpPr>
              <a:spLocks noChangeArrowheads="1"/>
            </p:cNvSpPr>
            <p:nvPr/>
          </p:nvSpPr>
          <p:spPr bwMode="auto">
            <a:xfrm>
              <a:off x="1152" y="3504"/>
              <a:ext cx="288" cy="432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74" name="Rectangle 32"/>
            <p:cNvSpPr>
              <a:spLocks noChangeArrowheads="1"/>
            </p:cNvSpPr>
            <p:nvPr/>
          </p:nvSpPr>
          <p:spPr bwMode="auto">
            <a:xfrm>
              <a:off x="1488" y="3072"/>
              <a:ext cx="288" cy="528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75" name="Rectangle 33"/>
            <p:cNvSpPr>
              <a:spLocks noChangeArrowheads="1"/>
            </p:cNvSpPr>
            <p:nvPr/>
          </p:nvSpPr>
          <p:spPr bwMode="auto">
            <a:xfrm>
              <a:off x="1536" y="3360"/>
              <a:ext cx="288" cy="336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76" name="Rectangle 34"/>
            <p:cNvSpPr>
              <a:spLocks noChangeArrowheads="1"/>
            </p:cNvSpPr>
            <p:nvPr/>
          </p:nvSpPr>
          <p:spPr bwMode="auto">
            <a:xfrm>
              <a:off x="1584" y="3456"/>
              <a:ext cx="480" cy="336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77" name="Oval 35"/>
            <p:cNvSpPr>
              <a:spLocks noChangeArrowheads="1"/>
            </p:cNvSpPr>
            <p:nvPr/>
          </p:nvSpPr>
          <p:spPr bwMode="auto">
            <a:xfrm>
              <a:off x="576" y="2976"/>
              <a:ext cx="1680" cy="105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78" name="Text Box 36"/>
            <p:cNvSpPr txBox="1">
              <a:spLocks noChangeArrowheads="1"/>
            </p:cNvSpPr>
            <p:nvPr/>
          </p:nvSpPr>
          <p:spPr bwMode="auto">
            <a:xfrm>
              <a:off x="2064" y="3840"/>
              <a:ext cx="1605" cy="271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FFCC99"/>
              </a:solidFill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sz="1500" i="0">
                  <a:latin typeface="TheSans UHH" panose="020B0502050302020203" pitchFamily="34" charset="0"/>
                </a:rPr>
                <a:t>Document collection</a:t>
              </a:r>
              <a:endParaRPr lang="en-US" sz="1800" i="0">
                <a:latin typeface="TheSans UHH" panose="020B0502050302020203" pitchFamily="34" charset="0"/>
              </a:endParaRPr>
            </a:p>
          </p:txBody>
        </p:sp>
      </p:grpSp>
      <p:grpSp>
        <p:nvGrpSpPr>
          <p:cNvPr id="8" name="Group 37"/>
          <p:cNvGrpSpPr>
            <a:grpSpLocks/>
          </p:cNvGrpSpPr>
          <p:nvPr/>
        </p:nvGrpSpPr>
        <p:grpSpPr bwMode="auto">
          <a:xfrm>
            <a:off x="2057400" y="2257425"/>
            <a:ext cx="1933575" cy="1914525"/>
            <a:chOff x="768" y="1896"/>
            <a:chExt cx="1632" cy="1608"/>
          </a:xfrm>
        </p:grpSpPr>
        <p:cxnSp>
          <p:nvCxnSpPr>
            <p:cNvPr id="18465" name="AutoShape 38"/>
            <p:cNvCxnSpPr>
              <a:cxnSpLocks noChangeShapeType="1"/>
              <a:stCxn id="18472" idx="0"/>
              <a:endCxn id="18462" idx="2"/>
            </p:cNvCxnSpPr>
            <p:nvPr/>
          </p:nvCxnSpPr>
          <p:spPr bwMode="auto">
            <a:xfrm rot="5400000" flipH="1">
              <a:off x="672" y="2640"/>
              <a:ext cx="1008" cy="48"/>
            </a:xfrm>
            <a:prstGeom prst="curvedConnector3">
              <a:avLst>
                <a:gd name="adj1" fmla="val 50000"/>
              </a:avLst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8466" name="AutoShape 39"/>
            <p:cNvCxnSpPr>
              <a:cxnSpLocks noChangeShapeType="1"/>
              <a:stCxn id="18471" idx="0"/>
              <a:endCxn id="18461" idx="1"/>
            </p:cNvCxnSpPr>
            <p:nvPr/>
          </p:nvCxnSpPr>
          <p:spPr bwMode="auto">
            <a:xfrm rot="5400000" flipH="1">
              <a:off x="216" y="2544"/>
              <a:ext cx="1320" cy="216"/>
            </a:xfrm>
            <a:prstGeom prst="curvedConnector4">
              <a:avLst>
                <a:gd name="adj1" fmla="val 49093"/>
                <a:gd name="adj2" fmla="val 166667"/>
              </a:avLst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8467" name="AutoShape 40"/>
            <p:cNvCxnSpPr>
              <a:cxnSpLocks noChangeShapeType="1"/>
              <a:stCxn id="18473" idx="0"/>
              <a:endCxn id="18460" idx="3"/>
            </p:cNvCxnSpPr>
            <p:nvPr/>
          </p:nvCxnSpPr>
          <p:spPr bwMode="auto">
            <a:xfrm rot="-5400000">
              <a:off x="612" y="2580"/>
              <a:ext cx="1608" cy="240"/>
            </a:xfrm>
            <a:prstGeom prst="curvedConnector4">
              <a:avLst>
                <a:gd name="adj1" fmla="val 49255"/>
                <a:gd name="adj2" fmla="val 160000"/>
              </a:avLst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8468" name="AutoShape 41"/>
            <p:cNvCxnSpPr>
              <a:cxnSpLocks noChangeShapeType="1"/>
              <a:stCxn id="18474" idx="0"/>
              <a:endCxn id="18463" idx="1"/>
            </p:cNvCxnSpPr>
            <p:nvPr/>
          </p:nvCxnSpPr>
          <p:spPr bwMode="auto">
            <a:xfrm rot="-5400000">
              <a:off x="1045" y="2483"/>
              <a:ext cx="1176" cy="1"/>
            </a:xfrm>
            <a:prstGeom prst="curvedConnector2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8469" name="AutoShape 42"/>
            <p:cNvCxnSpPr>
              <a:cxnSpLocks noChangeShapeType="1"/>
              <a:stCxn id="18475" idx="0"/>
              <a:endCxn id="18459" idx="2"/>
            </p:cNvCxnSpPr>
            <p:nvPr/>
          </p:nvCxnSpPr>
          <p:spPr bwMode="auto">
            <a:xfrm rot="-5400000">
              <a:off x="1248" y="2592"/>
              <a:ext cx="1200" cy="336"/>
            </a:xfrm>
            <a:prstGeom prst="curvedConnector3">
              <a:avLst>
                <a:gd name="adj1" fmla="val 50000"/>
              </a:avLst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8470" name="AutoShape 43"/>
            <p:cNvCxnSpPr>
              <a:cxnSpLocks noChangeShapeType="1"/>
              <a:stCxn id="18476" idx="0"/>
              <a:endCxn id="18464" idx="3"/>
            </p:cNvCxnSpPr>
            <p:nvPr/>
          </p:nvCxnSpPr>
          <p:spPr bwMode="auto">
            <a:xfrm rot="-5400000">
              <a:off x="1380" y="2436"/>
              <a:ext cx="1464" cy="576"/>
            </a:xfrm>
            <a:prstGeom prst="curvedConnector4">
              <a:avLst>
                <a:gd name="adj1" fmla="val 49181"/>
                <a:gd name="adj2" fmla="val 125000"/>
              </a:avLst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grpSp>
        <p:nvGrpSpPr>
          <p:cNvPr id="9" name="Group 44"/>
          <p:cNvGrpSpPr>
            <a:grpSpLocks/>
          </p:cNvGrpSpPr>
          <p:nvPr/>
        </p:nvGrpSpPr>
        <p:grpSpPr bwMode="auto">
          <a:xfrm>
            <a:off x="2057400" y="2228850"/>
            <a:ext cx="1943100" cy="342900"/>
            <a:chOff x="768" y="1872"/>
            <a:chExt cx="1632" cy="288"/>
          </a:xfrm>
        </p:grpSpPr>
        <p:sp>
          <p:nvSpPr>
            <p:cNvPr id="18459" name="Rectangle 45"/>
            <p:cNvSpPr>
              <a:spLocks noChangeArrowheads="1"/>
            </p:cNvSpPr>
            <p:nvPr/>
          </p:nvSpPr>
          <p:spPr bwMode="auto">
            <a:xfrm>
              <a:off x="1632" y="2112"/>
              <a:ext cx="768" cy="48"/>
            </a:xfrm>
            <a:prstGeom prst="rect">
              <a:avLst/>
            </a:prstGeom>
            <a:solidFill>
              <a:srgbClr val="969696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60" name="Rectangle 46"/>
            <p:cNvSpPr>
              <a:spLocks noChangeArrowheads="1"/>
            </p:cNvSpPr>
            <p:nvPr/>
          </p:nvSpPr>
          <p:spPr bwMode="auto">
            <a:xfrm>
              <a:off x="768" y="1872"/>
              <a:ext cx="764" cy="48"/>
            </a:xfrm>
            <a:prstGeom prst="rect">
              <a:avLst/>
            </a:prstGeom>
            <a:solidFill>
              <a:srgbClr val="969696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61" name="Rectangle 47"/>
            <p:cNvSpPr>
              <a:spLocks noChangeArrowheads="1"/>
            </p:cNvSpPr>
            <p:nvPr/>
          </p:nvSpPr>
          <p:spPr bwMode="auto">
            <a:xfrm>
              <a:off x="768" y="1968"/>
              <a:ext cx="764" cy="48"/>
            </a:xfrm>
            <a:prstGeom prst="rect">
              <a:avLst/>
            </a:prstGeom>
            <a:solidFill>
              <a:srgbClr val="969696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62" name="Rectangle 48"/>
            <p:cNvSpPr>
              <a:spLocks noChangeArrowheads="1"/>
            </p:cNvSpPr>
            <p:nvPr/>
          </p:nvSpPr>
          <p:spPr bwMode="auto">
            <a:xfrm>
              <a:off x="768" y="2112"/>
              <a:ext cx="764" cy="48"/>
            </a:xfrm>
            <a:prstGeom prst="rect">
              <a:avLst/>
            </a:prstGeom>
            <a:solidFill>
              <a:srgbClr val="969696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63" name="Rectangle 49"/>
            <p:cNvSpPr>
              <a:spLocks noChangeArrowheads="1"/>
            </p:cNvSpPr>
            <p:nvPr/>
          </p:nvSpPr>
          <p:spPr bwMode="auto">
            <a:xfrm>
              <a:off x="1628" y="1872"/>
              <a:ext cx="764" cy="48"/>
            </a:xfrm>
            <a:prstGeom prst="rect">
              <a:avLst/>
            </a:prstGeom>
            <a:solidFill>
              <a:srgbClr val="969696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64" name="Rectangle 50"/>
            <p:cNvSpPr>
              <a:spLocks noChangeArrowheads="1"/>
            </p:cNvSpPr>
            <p:nvPr/>
          </p:nvSpPr>
          <p:spPr bwMode="auto">
            <a:xfrm>
              <a:off x="1628" y="1968"/>
              <a:ext cx="764" cy="48"/>
            </a:xfrm>
            <a:prstGeom prst="rect">
              <a:avLst/>
            </a:prstGeom>
            <a:solidFill>
              <a:srgbClr val="969696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</p:grpSp>
      <p:grpSp>
        <p:nvGrpSpPr>
          <p:cNvPr id="10" name="Group 51"/>
          <p:cNvGrpSpPr>
            <a:grpSpLocks/>
          </p:cNvGrpSpPr>
          <p:nvPr/>
        </p:nvGrpSpPr>
        <p:grpSpPr bwMode="auto">
          <a:xfrm>
            <a:off x="1943100" y="1657350"/>
            <a:ext cx="2443162" cy="1143000"/>
            <a:chOff x="672" y="1392"/>
            <a:chExt cx="2052" cy="960"/>
          </a:xfrm>
        </p:grpSpPr>
        <p:sp>
          <p:nvSpPr>
            <p:cNvPr id="18457" name="Rectangle 52"/>
            <p:cNvSpPr>
              <a:spLocks noChangeArrowheads="1"/>
            </p:cNvSpPr>
            <p:nvPr/>
          </p:nvSpPr>
          <p:spPr bwMode="auto">
            <a:xfrm>
              <a:off x="672" y="1728"/>
              <a:ext cx="1816" cy="62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58" name="Text Box 53"/>
            <p:cNvSpPr txBox="1">
              <a:spLocks noChangeArrowheads="1"/>
            </p:cNvSpPr>
            <p:nvPr/>
          </p:nvSpPr>
          <p:spPr bwMode="auto">
            <a:xfrm>
              <a:off x="720" y="1392"/>
              <a:ext cx="2004" cy="271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sz="1500" i="0">
                  <a:latin typeface="TheSans UHH" panose="020B0502050302020203" pitchFamily="34" charset="0"/>
                </a:rPr>
                <a:t>Document Representation</a:t>
              </a:r>
            </a:p>
          </p:txBody>
        </p:sp>
      </p:grpSp>
      <p:grpSp>
        <p:nvGrpSpPr>
          <p:cNvPr id="11" name="Group 54"/>
          <p:cNvGrpSpPr>
            <a:grpSpLocks/>
          </p:cNvGrpSpPr>
          <p:nvPr/>
        </p:nvGrpSpPr>
        <p:grpSpPr bwMode="auto">
          <a:xfrm>
            <a:off x="4311253" y="1312068"/>
            <a:ext cx="1918097" cy="631031"/>
            <a:chOff x="2661" y="1102"/>
            <a:chExt cx="1611" cy="530"/>
          </a:xfrm>
        </p:grpSpPr>
        <p:sp>
          <p:nvSpPr>
            <p:cNvPr id="18454" name="Rectangle 55"/>
            <p:cNvSpPr>
              <a:spLocks noChangeArrowheads="1"/>
            </p:cNvSpPr>
            <p:nvPr/>
          </p:nvSpPr>
          <p:spPr bwMode="auto">
            <a:xfrm>
              <a:off x="2784" y="1536"/>
              <a:ext cx="816" cy="96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cxnSp>
          <p:nvCxnSpPr>
            <p:cNvPr id="18455" name="AutoShape 56"/>
            <p:cNvCxnSpPr>
              <a:cxnSpLocks noChangeShapeType="1"/>
              <a:stCxn id="417795" idx="1"/>
              <a:endCxn id="18454" idx="3"/>
            </p:cNvCxnSpPr>
            <p:nvPr/>
          </p:nvCxnSpPr>
          <p:spPr bwMode="auto">
            <a:xfrm rot="10800000" flipV="1">
              <a:off x="3600" y="1392"/>
              <a:ext cx="672" cy="192"/>
            </a:xfrm>
            <a:prstGeom prst="curvedConnector3">
              <a:avLst>
                <a:gd name="adj1" fmla="val 50000"/>
              </a:avLst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triangle" w="lg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18456" name="Text Box 57"/>
            <p:cNvSpPr txBox="1">
              <a:spLocks noChangeArrowheads="1"/>
            </p:cNvSpPr>
            <p:nvPr/>
          </p:nvSpPr>
          <p:spPr bwMode="auto">
            <a:xfrm>
              <a:off x="2661" y="1102"/>
              <a:ext cx="1124" cy="427"/>
            </a:xfrm>
            <a:prstGeom prst="rect">
              <a:avLst/>
            </a:pr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sz="1350" i="0" dirty="0">
                  <a:latin typeface="TheSans UHH" panose="020B0502050302020203" pitchFamily="34" charset="0"/>
                </a:rPr>
                <a:t>Query </a:t>
              </a:r>
            </a:p>
            <a:p>
              <a:r>
                <a:rPr lang="en-US" sz="1350" i="0" dirty="0">
                  <a:latin typeface="TheSans UHH" panose="020B0502050302020203" pitchFamily="34" charset="0"/>
                </a:rPr>
                <a:t>representation</a:t>
              </a:r>
            </a:p>
          </p:txBody>
        </p:sp>
      </p:grpSp>
      <p:grpSp>
        <p:nvGrpSpPr>
          <p:cNvPr id="12" name="Group 58"/>
          <p:cNvGrpSpPr>
            <a:grpSpLocks/>
          </p:cNvGrpSpPr>
          <p:nvPr/>
        </p:nvGrpSpPr>
        <p:grpSpPr bwMode="auto">
          <a:xfrm>
            <a:off x="5486400" y="2457452"/>
            <a:ext cx="1943100" cy="1468042"/>
            <a:chOff x="3648" y="2064"/>
            <a:chExt cx="1632" cy="1233"/>
          </a:xfrm>
        </p:grpSpPr>
        <p:sp>
          <p:nvSpPr>
            <p:cNvPr id="18450" name="Rectangle 59"/>
            <p:cNvSpPr>
              <a:spLocks noChangeArrowheads="1"/>
            </p:cNvSpPr>
            <p:nvPr/>
          </p:nvSpPr>
          <p:spPr bwMode="auto">
            <a:xfrm>
              <a:off x="4272" y="2064"/>
              <a:ext cx="1008" cy="67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51" name="Rectangle 60"/>
            <p:cNvSpPr>
              <a:spLocks noChangeArrowheads="1"/>
            </p:cNvSpPr>
            <p:nvPr/>
          </p:nvSpPr>
          <p:spPr bwMode="auto">
            <a:xfrm>
              <a:off x="4368" y="2160"/>
              <a:ext cx="576" cy="48"/>
            </a:xfrm>
            <a:prstGeom prst="rect">
              <a:avLst/>
            </a:prstGeom>
            <a:solidFill>
              <a:srgbClr val="969696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52" name="Rectangle 61"/>
            <p:cNvSpPr>
              <a:spLocks noChangeArrowheads="1"/>
            </p:cNvSpPr>
            <p:nvPr/>
          </p:nvSpPr>
          <p:spPr bwMode="auto">
            <a:xfrm>
              <a:off x="4512" y="2400"/>
              <a:ext cx="576" cy="48"/>
            </a:xfrm>
            <a:prstGeom prst="rect">
              <a:avLst/>
            </a:prstGeom>
            <a:solidFill>
              <a:srgbClr val="969696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sz="1350">
                <a:latin typeface="TheSans UHH" panose="020B0502050302020203" pitchFamily="34" charset="0"/>
              </a:endParaRPr>
            </a:p>
          </p:txBody>
        </p:sp>
        <p:sp>
          <p:nvSpPr>
            <p:cNvPr id="18453" name="Text Box 62"/>
            <p:cNvSpPr txBox="1">
              <a:spLocks noChangeArrowheads="1"/>
            </p:cNvSpPr>
            <p:nvPr/>
          </p:nvSpPr>
          <p:spPr bwMode="auto">
            <a:xfrm>
              <a:off x="3648" y="2832"/>
              <a:ext cx="683" cy="465"/>
            </a:xfrm>
            <a:prstGeom prst="rect">
              <a:avLst/>
            </a:prstGeom>
            <a:solidFill>
              <a:srgbClr val="99F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sz="1500" i="0">
                  <a:latin typeface="TheSans UHH" panose="020B0502050302020203" pitchFamily="34" charset="0"/>
                </a:rPr>
                <a:t>Query</a:t>
              </a:r>
            </a:p>
            <a:p>
              <a:r>
                <a:rPr lang="en-US" sz="1500" i="0">
                  <a:latin typeface="TheSans UHH" panose="020B0502050302020203" pitchFamily="34" charset="0"/>
                </a:rPr>
                <a:t>Answer</a:t>
              </a:r>
            </a:p>
          </p:txBody>
        </p:sp>
      </p:grpSp>
      <p:sp>
        <p:nvSpPr>
          <p:cNvPr id="18449" name="Rectangle 63"/>
          <p:cNvSpPr>
            <a:spLocks noChangeArrowheads="1"/>
          </p:cNvSpPr>
          <p:nvPr/>
        </p:nvSpPr>
        <p:spPr bwMode="auto">
          <a:xfrm>
            <a:off x="3943350" y="3371850"/>
            <a:ext cx="1485900" cy="800100"/>
          </a:xfrm>
          <a:prstGeom prst="rect">
            <a:avLst/>
          </a:prstGeom>
          <a:solidFill>
            <a:srgbClr val="339966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en-US" sz="1350">
                <a:solidFill>
                  <a:schemeClr val="bg1"/>
                </a:solidFill>
                <a:latin typeface="TheSans UHH" panose="020B0502050302020203" pitchFamily="34" charset="0"/>
              </a:rPr>
              <a:t>TYPICAL IR</a:t>
            </a:r>
          </a:p>
          <a:p>
            <a:r>
              <a:rPr lang="en-US" sz="1350">
                <a:solidFill>
                  <a:schemeClr val="bg1"/>
                </a:solidFill>
                <a:latin typeface="TheSans UHH" panose="020B0502050302020203" pitchFamily="34" charset="0"/>
              </a:rPr>
              <a:t>PROBLEM</a:t>
            </a:r>
          </a:p>
        </p:txBody>
      </p:sp>
      <p:sp>
        <p:nvSpPr>
          <p:cNvPr id="65" name="Foliennummernplatzhalter 3"/>
          <p:cNvSpPr txBox="1">
            <a:spLocks/>
          </p:cNvSpPr>
          <p:nvPr/>
        </p:nvSpPr>
        <p:spPr>
          <a:xfrm>
            <a:off x="7110413" y="4785996"/>
            <a:ext cx="756047" cy="147638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Myriad Pro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defRPr/>
            </a:pPr>
            <a:fld id="{A4C577E2-95DD-1F4B-A688-E8FB02007787}" type="slidenum">
              <a:rPr lang="de-DE" sz="825">
                <a:latin typeface="TheSans UHH" panose="020B0502050302020203" pitchFamily="34" charset="0"/>
              </a:rPr>
              <a:pPr algn="r">
                <a:defRPr/>
              </a:pPr>
              <a:t>46</a:t>
            </a:fld>
            <a:endParaRPr lang="de-DE" sz="825" dirty="0">
              <a:latin typeface="TheSans UHH" panose="020B0502050302020203" pitchFamily="34" charset="0"/>
            </a:endParaRPr>
          </a:p>
        </p:txBody>
      </p:sp>
      <p:sp>
        <p:nvSpPr>
          <p:cNvPr id="13" name="Datumsplatzhalter 12">
            <a:extLst>
              <a:ext uri="{FF2B5EF4-FFF2-40B4-BE49-F238E27FC236}">
                <a16:creationId xmlns:a16="http://schemas.microsoft.com/office/drawing/2014/main" id="{EAF9D93E-EF43-45B1-B8B6-D1D85279D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DE"/>
              <a:t>SoSe2024</a:t>
            </a:r>
            <a:endParaRPr lang="de-DE"/>
          </a:p>
        </p:txBody>
      </p:sp>
      <p:sp>
        <p:nvSpPr>
          <p:cNvPr id="14" name="Fußzeilenplatzhalter 13">
            <a:extLst>
              <a:ext uri="{FF2B5EF4-FFF2-40B4-BE49-F238E27FC236}">
                <a16:creationId xmlns:a16="http://schemas.microsoft.com/office/drawing/2014/main" id="{A221A920-AC36-4BC7-8CBB-001AB211F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304476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17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7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417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17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7794" grpId="0" animBg="1"/>
      <p:bldP spid="417795" grpId="0" animBg="1" autoUpdateAnimBg="0"/>
      <p:bldP spid="417804" grpId="0" animBg="1"/>
      <p:bldP spid="41781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B8A848-A255-4340-95A2-87C888180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 Models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DDEF125-A357-475B-BF10-9F6FD85610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3637150" cy="288032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/>
              <a:t>Statistical methods that analyze the words of texts </a:t>
            </a:r>
            <a:br>
              <a:rPr lang="en-US" dirty="0"/>
            </a:br>
            <a:r>
              <a:rPr lang="en-US" dirty="0"/>
              <a:t>in order to:</a:t>
            </a: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Discover the themes that run through them (topics)</a:t>
            </a: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How those themes are connected to each other</a:t>
            </a: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How they change over time</a:t>
            </a:r>
          </a:p>
          <a:p>
            <a:endParaRPr lang="en-US" dirty="0"/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9DE55F4A-B4B8-4F80-A986-E78ADFE78D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183B145-93A4-43B1-8723-C26455E94D21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D9BA40-168F-44FC-81F1-AB2ACA9690C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dirty="0" err="1"/>
              <a:t>GenAI</a:t>
            </a:r>
            <a:r>
              <a:rPr lang="de-DE" dirty="0"/>
              <a:t> | Ralf Möller, Sylvia Melzer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B2A03AC-0A05-4C35-8A97-B11A22B27DC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47</a:t>
            </a:fld>
            <a:endParaRPr lang="de-DE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7778118C-BD19-4E30-BE23-1C36087A28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1746975"/>
            <a:ext cx="5292101" cy="2980792"/>
          </a:xfrm>
          <a:prstGeom prst="rect">
            <a:avLst/>
          </a:prstGeom>
        </p:spPr>
      </p:pic>
      <p:sp>
        <p:nvSpPr>
          <p:cNvPr id="8" name="Cloud Callout 2">
            <a:extLst>
              <a:ext uri="{FF2B5EF4-FFF2-40B4-BE49-F238E27FC236}">
                <a16:creationId xmlns:a16="http://schemas.microsoft.com/office/drawing/2014/main" id="{4694641D-C65E-410A-803A-305822A57BAC}"/>
              </a:ext>
            </a:extLst>
          </p:cNvPr>
          <p:cNvSpPr/>
          <p:nvPr/>
        </p:nvSpPr>
        <p:spPr>
          <a:xfrm>
            <a:off x="5814158" y="468864"/>
            <a:ext cx="1872333" cy="1224136"/>
          </a:xfrm>
          <a:prstGeom prst="cloudCallo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DE" dirty="0">
                <a:solidFill>
                  <a:schemeClr val="bg1"/>
                </a:solidFill>
              </a:rPr>
              <a:t>Just for illustration purposes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7B63CA-B4E2-E939-1F89-71CE2C2EE25C}"/>
              </a:ext>
            </a:extLst>
          </p:cNvPr>
          <p:cNvSpPr txBox="1"/>
          <p:nvPr/>
        </p:nvSpPr>
        <p:spPr>
          <a:xfrm>
            <a:off x="6149724" y="4738180"/>
            <a:ext cx="195066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© David M. </a:t>
            </a:r>
            <a:r>
              <a:rPr lang="en-US" sz="1200" dirty="0" err="1"/>
              <a:t>Blei</a:t>
            </a:r>
            <a:r>
              <a:rPr lang="en-US" sz="1200" dirty="0"/>
              <a:t> </a:t>
            </a:r>
            <a:r>
              <a:rPr lang="en-US" sz="1200" dirty="0" err="1"/>
              <a:t>wr</a:t>
            </a:r>
            <a:r>
              <a:rPr lang="en-US" sz="1200" dirty="0"/>
              <a:t> l.</a:t>
            </a:r>
            <a:endParaRPr lang="en-DE" sz="1200" dirty="0"/>
          </a:p>
        </p:txBody>
      </p:sp>
    </p:spTree>
    <p:extLst>
      <p:ext uri="{BB962C8B-B14F-4D97-AF65-F5344CB8AC3E}">
        <p14:creationId xmlns:p14="http://schemas.microsoft.com/office/powerpoint/2010/main" val="159438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>
            <a:extLst>
              <a:ext uri="{FF2B5EF4-FFF2-40B4-BE49-F238E27FC236}">
                <a16:creationId xmlns:a16="http://schemas.microsoft.com/office/drawing/2014/main" id="{E957B8C6-9C12-4F5F-BB0D-9E89669E7C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4" y="1647694"/>
            <a:ext cx="5808739" cy="3136719"/>
          </a:xfrm>
          <a:prstGeom prst="rect">
            <a:avLst/>
          </a:prstGeom>
        </p:spPr>
      </p:pic>
      <p:sp>
        <p:nvSpPr>
          <p:cNvPr id="8" name="Titel 7">
            <a:extLst>
              <a:ext uri="{FF2B5EF4-FFF2-40B4-BE49-F238E27FC236}">
                <a16:creationId xmlns:a16="http://schemas.microsoft.com/office/drawing/2014/main" id="{3EBE538F-6F5E-4153-8940-F22B95529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 Modeling Scenario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28CD59E6-CE75-4DCD-BBEB-2038F66EFA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3175992" cy="2880320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Each topic is a distribution over words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Each document is a mixture of corpus-wide topics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Each word is drawn from one of those topics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C492D42-4DDC-48B0-9A58-C623A3C7B867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572E5EB-4BFB-438F-B2AC-32056639B34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A834475-9EEB-4606-9993-23AD55CFEB3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48</a:t>
            </a:fld>
            <a:endParaRPr lang="de-DE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E54A5C-6170-36AC-E9E6-99689B2C87E4}"/>
              </a:ext>
            </a:extLst>
          </p:cNvPr>
          <p:cNvSpPr txBox="1"/>
          <p:nvPr/>
        </p:nvSpPr>
        <p:spPr>
          <a:xfrm>
            <a:off x="6149724" y="4738180"/>
            <a:ext cx="195066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© David M. </a:t>
            </a:r>
            <a:r>
              <a:rPr lang="en-US" sz="1200" dirty="0" err="1"/>
              <a:t>Blei</a:t>
            </a:r>
            <a:r>
              <a:rPr lang="en-US" sz="1200" dirty="0"/>
              <a:t> </a:t>
            </a:r>
            <a:r>
              <a:rPr lang="en-US" sz="1200" dirty="0" err="1"/>
              <a:t>wr</a:t>
            </a:r>
            <a:r>
              <a:rPr lang="en-US" sz="1200" dirty="0"/>
              <a:t> l.</a:t>
            </a:r>
            <a:endParaRPr lang="en-DE" sz="1200" dirty="0"/>
          </a:p>
        </p:txBody>
      </p:sp>
    </p:spTree>
    <p:extLst>
      <p:ext uri="{BB962C8B-B14F-4D97-AF65-F5344CB8AC3E}">
        <p14:creationId xmlns:p14="http://schemas.microsoft.com/office/powerpoint/2010/main" val="191745292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9D5765-5E9A-4608-8F8B-D930C30E0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68" y="1203598"/>
            <a:ext cx="8925989" cy="503882"/>
          </a:xfrm>
        </p:spPr>
        <p:txBody>
          <a:bodyPr/>
          <a:lstStyle/>
          <a:p>
            <a:r>
              <a:rPr lang="en-US" dirty="0"/>
              <a:t>Topic Modeling: Latent Dirichlet Allocation (LDA, </a:t>
            </a:r>
            <a:r>
              <a:rPr lang="en-US" dirty="0" err="1"/>
              <a:t>Blei</a:t>
            </a:r>
            <a:r>
              <a:rPr lang="en-US" dirty="0"/>
              <a:t> at al.)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B755EEF-D7CF-46E3-B9B8-788F27DF4A5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3117248" cy="288032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In reality, we only observe the documents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The other structures are hidden variables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Topic modeling algorithms infer these variables from data</a:t>
            </a:r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95E19180-3B0E-4FB7-A4A8-B876D520123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2292C19-708E-4146-882D-4C3AA909C8E5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75B518F-6A0D-4656-8057-4DAB487F6DB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5E2105D-3130-4092-8BA4-BC551D3314B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49</a:t>
            </a:fld>
            <a:endParaRPr lang="de-DE"/>
          </a:p>
        </p:txBody>
      </p:sp>
      <p:pic>
        <p:nvPicPr>
          <p:cNvPr id="10" name="Picture 6">
            <a:extLst>
              <a:ext uri="{FF2B5EF4-FFF2-40B4-BE49-F238E27FC236}">
                <a16:creationId xmlns:a16="http://schemas.microsoft.com/office/drawing/2014/main" id="{E2552E62-5829-4ECD-BA3C-719FAE94AC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2018" y="1570244"/>
            <a:ext cx="5808739" cy="32141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C070383-0ADC-6D2C-2558-88E685C6674A}"/>
              </a:ext>
            </a:extLst>
          </p:cNvPr>
          <p:cNvSpPr txBox="1"/>
          <p:nvPr/>
        </p:nvSpPr>
        <p:spPr>
          <a:xfrm>
            <a:off x="6149724" y="4738180"/>
            <a:ext cx="195066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© David M. </a:t>
            </a:r>
            <a:r>
              <a:rPr lang="en-US" sz="1200" dirty="0" err="1"/>
              <a:t>Blei</a:t>
            </a:r>
            <a:r>
              <a:rPr lang="en-US" sz="1200" dirty="0"/>
              <a:t> </a:t>
            </a:r>
            <a:r>
              <a:rPr lang="en-US" sz="1200" dirty="0" err="1"/>
              <a:t>wr</a:t>
            </a:r>
            <a:r>
              <a:rPr lang="en-US" sz="1200" dirty="0"/>
              <a:t> l.</a:t>
            </a:r>
            <a:endParaRPr lang="en-DE" sz="1200" dirty="0"/>
          </a:p>
        </p:txBody>
      </p:sp>
    </p:spTree>
    <p:extLst>
      <p:ext uri="{BB962C8B-B14F-4D97-AF65-F5344CB8AC3E}">
        <p14:creationId xmlns:p14="http://schemas.microsoft.com/office/powerpoint/2010/main" val="2958766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DB9B739B-EEF7-2342-BE5E-193F97A7CA88}"/>
              </a:ext>
            </a:extLst>
          </p:cNvPr>
          <p:cNvGrpSpPr/>
          <p:nvPr/>
        </p:nvGrpSpPr>
        <p:grpSpPr>
          <a:xfrm>
            <a:off x="2890428" y="2429055"/>
            <a:ext cx="2374857" cy="2374857"/>
            <a:chOff x="4403421" y="2047043"/>
            <a:chExt cx="4221968" cy="4221968"/>
          </a:xfrm>
        </p:grpSpPr>
        <p:pic>
          <p:nvPicPr>
            <p:cNvPr id="38" name="Content Placeholder 3">
              <a:extLst>
                <a:ext uri="{FF2B5EF4-FFF2-40B4-BE49-F238E27FC236}">
                  <a16:creationId xmlns:a16="http://schemas.microsoft.com/office/drawing/2014/main" id="{9A8A446D-2EAA-1C47-9F9A-0A6B3A919F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03421" y="2047043"/>
              <a:ext cx="4221968" cy="4221968"/>
            </a:xfrm>
            <a:prstGeom prst="rect">
              <a:avLst/>
            </a:prstGeom>
            <a:noFill/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3E66C8E2-E373-654A-9394-7FEFCF68BF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96435" y="2756647"/>
              <a:ext cx="2819350" cy="281935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037134E-AA2B-D641-87D2-CA5AF44F6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DE" dirty="0"/>
              <a:t>AI Hypothesis: Agent exhibits intelligent IR behavior</a:t>
            </a:r>
          </a:p>
        </p:txBody>
      </p:sp>
      <p:sp>
        <p:nvSpPr>
          <p:cNvPr id="67" name="Foliennummernplatzhalter 2">
            <a:extLst>
              <a:ext uri="{FF2B5EF4-FFF2-40B4-BE49-F238E27FC236}">
                <a16:creationId xmlns:a16="http://schemas.microsoft.com/office/drawing/2014/main" id="{B9DC76CB-8E46-194F-B67C-74E87EA1EAF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defTabSz="257169"/>
            <a:fld id="{39D465CF-2EA7-4660-A98A-F323A1FFB657}" type="slidenum">
              <a:rPr lang="de-DE">
                <a:solidFill>
                  <a:srgbClr val="0061AC">
                    <a:lumMod val="50000"/>
                  </a:srgbClr>
                </a:solidFill>
              </a:rPr>
              <a:pPr defTabSz="257169"/>
              <a:t>5</a:t>
            </a:fld>
            <a:endParaRPr lang="de-DE">
              <a:solidFill>
                <a:srgbClr val="0061AC">
                  <a:lumMod val="50000"/>
                </a:srgbClr>
              </a:solidFill>
            </a:endParaRPr>
          </a:p>
        </p:txBody>
      </p:sp>
      <p:pic>
        <p:nvPicPr>
          <p:cNvPr id="39" name="Content Placeholder 38">
            <a:extLst>
              <a:ext uri="{FF2B5EF4-FFF2-40B4-BE49-F238E27FC236}">
                <a16:creationId xmlns:a16="http://schemas.microsoft.com/office/drawing/2014/main" id="{1934A72F-051D-D24E-BF56-2E4B0513CAF7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5"/>
          <a:stretch>
            <a:fillRect/>
          </a:stretch>
        </p:blipFill>
        <p:spPr>
          <a:xfrm>
            <a:off x="9015413" y="1792288"/>
            <a:ext cx="128587" cy="128587"/>
          </a:xfrm>
          <a:solidFill>
            <a:schemeClr val="bg1"/>
          </a:solidFill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ED790A6-6410-E044-9D02-D905B4DDE6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9690" y="2527322"/>
            <a:ext cx="458532" cy="458532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AB7756C-AEA2-CD4B-8552-63D1B5E8B2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6574" y="3309416"/>
            <a:ext cx="458532" cy="458532"/>
          </a:xfrm>
          <a:prstGeom prst="rect">
            <a:avLst/>
          </a:prstGeom>
          <a:noFill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83F3C3-BC3B-2849-825A-7EFA96FE95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1306" y="4260611"/>
            <a:ext cx="458532" cy="458532"/>
          </a:xfrm>
          <a:prstGeom prst="rect">
            <a:avLst/>
          </a:prstGeom>
          <a:noFill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3FACDC3-33B6-2546-A146-84BB6F3ED8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0330" y="3584205"/>
            <a:ext cx="458532" cy="458532"/>
          </a:xfrm>
          <a:prstGeom prst="rect">
            <a:avLst/>
          </a:prstGeom>
          <a:noFill/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543FFE5F-A39A-2C45-BDA7-42BB2BAC9EC5}"/>
              </a:ext>
            </a:extLst>
          </p:cNvPr>
          <p:cNvGrpSpPr/>
          <p:nvPr/>
        </p:nvGrpSpPr>
        <p:grpSpPr>
          <a:xfrm>
            <a:off x="4755479" y="2527323"/>
            <a:ext cx="571070" cy="1377343"/>
            <a:chOff x="8883960" y="227833"/>
            <a:chExt cx="2857500" cy="6891896"/>
          </a:xfrm>
          <a:solidFill>
            <a:srgbClr val="FFFF00"/>
          </a:solidFill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A5C9833-09CE-5B48-9116-C061EFB6A00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83960" y="4262229"/>
              <a:ext cx="2857500" cy="2857500"/>
            </a:xfrm>
            <a:prstGeom prst="rect">
              <a:avLst/>
            </a:prstGeom>
            <a:grpFill/>
          </p:spPr>
        </p:pic>
        <p:pic>
          <p:nvPicPr>
            <p:cNvPr id="8" name="Content Placeholder 3">
              <a:extLst>
                <a:ext uri="{FF2B5EF4-FFF2-40B4-BE49-F238E27FC236}">
                  <a16:creationId xmlns:a16="http://schemas.microsoft.com/office/drawing/2014/main" id="{8A62493B-C46C-CE43-87AE-83642287194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613770" y="227833"/>
              <a:ext cx="1422400" cy="1422400"/>
            </a:xfrm>
            <a:prstGeom prst="rect">
              <a:avLst/>
            </a:prstGeom>
            <a:grpFill/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EAF0C65-5653-BF4C-A5E6-BD9D4C5EB88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717773" y="2266489"/>
              <a:ext cx="1189874" cy="1189874"/>
            </a:xfrm>
            <a:prstGeom prst="rect">
              <a:avLst/>
            </a:prstGeom>
            <a:noFill/>
          </p:spPr>
        </p:pic>
        <p:sp>
          <p:nvSpPr>
            <p:cNvPr id="10" name="Right Arrow 9">
              <a:extLst>
                <a:ext uri="{FF2B5EF4-FFF2-40B4-BE49-F238E27FC236}">
                  <a16:creationId xmlns:a16="http://schemas.microsoft.com/office/drawing/2014/main" id="{45CEF097-26CC-D549-8480-1D0C0BC4D007}"/>
                </a:ext>
              </a:extLst>
            </p:cNvPr>
            <p:cNvSpPr/>
            <p:nvPr/>
          </p:nvSpPr>
          <p:spPr>
            <a:xfrm rot="5400000">
              <a:off x="9999887" y="1800367"/>
              <a:ext cx="648040" cy="550820"/>
            </a:xfrm>
            <a:prstGeom prst="righ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>
                <a:latin typeface="TheSans UHH" panose="020B0502050302020203" pitchFamily="34" charset="0"/>
              </a:endParaRPr>
            </a:p>
          </p:txBody>
        </p:sp>
        <p:sp>
          <p:nvSpPr>
            <p:cNvPr id="11" name="Right Arrow 10">
              <a:extLst>
                <a:ext uri="{FF2B5EF4-FFF2-40B4-BE49-F238E27FC236}">
                  <a16:creationId xmlns:a16="http://schemas.microsoft.com/office/drawing/2014/main" id="{2E0E0641-9DD7-CE49-8EC3-896FD83CBC88}"/>
                </a:ext>
              </a:extLst>
            </p:cNvPr>
            <p:cNvSpPr/>
            <p:nvPr/>
          </p:nvSpPr>
          <p:spPr>
            <a:xfrm rot="5400000">
              <a:off x="9999887" y="3391173"/>
              <a:ext cx="648040" cy="550820"/>
            </a:xfrm>
            <a:prstGeom prst="righ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>
                <a:latin typeface="TheSans UHH" panose="020B0502050302020203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DDDA3D8-623D-684B-844E-F681549F9548}"/>
              </a:ext>
            </a:extLst>
          </p:cNvPr>
          <p:cNvGrpSpPr/>
          <p:nvPr/>
        </p:nvGrpSpPr>
        <p:grpSpPr>
          <a:xfrm>
            <a:off x="4121349" y="3408058"/>
            <a:ext cx="571070" cy="1377343"/>
            <a:chOff x="8883960" y="227833"/>
            <a:chExt cx="2857500" cy="6891896"/>
          </a:xfrm>
          <a:solidFill>
            <a:srgbClr val="6EFF86"/>
          </a:solidFill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099907A-A663-E048-99EC-5A78D28D0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83960" y="4262229"/>
              <a:ext cx="2857500" cy="2857500"/>
            </a:xfrm>
            <a:prstGeom prst="rect">
              <a:avLst/>
            </a:prstGeom>
            <a:grpFill/>
          </p:spPr>
        </p:pic>
        <p:pic>
          <p:nvPicPr>
            <p:cNvPr id="19" name="Content Placeholder 3">
              <a:extLst>
                <a:ext uri="{FF2B5EF4-FFF2-40B4-BE49-F238E27FC236}">
                  <a16:creationId xmlns:a16="http://schemas.microsoft.com/office/drawing/2014/main" id="{7590F3F9-20F5-F743-BDEC-2972942DA03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613770" y="227833"/>
              <a:ext cx="1422400" cy="1422400"/>
            </a:xfrm>
            <a:prstGeom prst="rect">
              <a:avLst/>
            </a:prstGeom>
            <a:grpFill/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18FB460-DE33-C742-AA79-6DBD8FDA316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717773" y="2266489"/>
              <a:ext cx="1189874" cy="1189874"/>
            </a:xfrm>
            <a:prstGeom prst="rect">
              <a:avLst/>
            </a:prstGeom>
            <a:noFill/>
          </p:spPr>
        </p:pic>
        <p:sp>
          <p:nvSpPr>
            <p:cNvPr id="21" name="Right Arrow 20">
              <a:extLst>
                <a:ext uri="{FF2B5EF4-FFF2-40B4-BE49-F238E27FC236}">
                  <a16:creationId xmlns:a16="http://schemas.microsoft.com/office/drawing/2014/main" id="{19B91ECA-0B7D-004A-A9B6-4C54116CA157}"/>
                </a:ext>
              </a:extLst>
            </p:cNvPr>
            <p:cNvSpPr/>
            <p:nvPr/>
          </p:nvSpPr>
          <p:spPr>
            <a:xfrm rot="5400000">
              <a:off x="9999887" y="1800367"/>
              <a:ext cx="648040" cy="550820"/>
            </a:xfrm>
            <a:prstGeom prst="righ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>
                <a:latin typeface="TheSans UHH" panose="020B0502050302020203" pitchFamily="34" charset="0"/>
              </a:endParaRPr>
            </a:p>
          </p:txBody>
        </p:sp>
        <p:sp>
          <p:nvSpPr>
            <p:cNvPr id="22" name="Right Arrow 21">
              <a:extLst>
                <a:ext uri="{FF2B5EF4-FFF2-40B4-BE49-F238E27FC236}">
                  <a16:creationId xmlns:a16="http://schemas.microsoft.com/office/drawing/2014/main" id="{AD04000D-D448-4947-BF30-57E5E230696E}"/>
                </a:ext>
              </a:extLst>
            </p:cNvPr>
            <p:cNvSpPr/>
            <p:nvPr/>
          </p:nvSpPr>
          <p:spPr>
            <a:xfrm rot="5400000">
              <a:off x="9999887" y="3391173"/>
              <a:ext cx="648040" cy="550820"/>
            </a:xfrm>
            <a:prstGeom prst="righ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>
                <a:latin typeface="TheSans UHH" panose="020B0502050302020203" pitchFamily="34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06C8E58-575C-BB46-89A5-D6524FEFABA6}"/>
              </a:ext>
            </a:extLst>
          </p:cNvPr>
          <p:cNvGrpSpPr/>
          <p:nvPr/>
        </p:nvGrpSpPr>
        <p:grpSpPr>
          <a:xfrm>
            <a:off x="3057419" y="2724607"/>
            <a:ext cx="571070" cy="1377343"/>
            <a:chOff x="8883960" y="227833"/>
            <a:chExt cx="2857500" cy="6891896"/>
          </a:xfrm>
          <a:solidFill>
            <a:srgbClr val="FFFF00"/>
          </a:solidFill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F3C5A3FB-C898-574A-B69B-0A82F760D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83960" y="4262229"/>
              <a:ext cx="2857500" cy="2857500"/>
            </a:xfrm>
            <a:prstGeom prst="rect">
              <a:avLst/>
            </a:prstGeom>
            <a:grpFill/>
          </p:spPr>
        </p:pic>
        <p:pic>
          <p:nvPicPr>
            <p:cNvPr id="26" name="Content Placeholder 3">
              <a:extLst>
                <a:ext uri="{FF2B5EF4-FFF2-40B4-BE49-F238E27FC236}">
                  <a16:creationId xmlns:a16="http://schemas.microsoft.com/office/drawing/2014/main" id="{531D9814-254C-4443-8A2A-10D18301D2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613770" y="227833"/>
              <a:ext cx="1422400" cy="1422400"/>
            </a:xfrm>
            <a:prstGeom prst="rect">
              <a:avLst/>
            </a:prstGeom>
            <a:grpFill/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3031F674-12D6-9046-AE87-65A81FA4A08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717773" y="2266489"/>
              <a:ext cx="1189874" cy="1189874"/>
            </a:xfrm>
            <a:prstGeom prst="rect">
              <a:avLst/>
            </a:prstGeom>
            <a:noFill/>
          </p:spPr>
        </p:pic>
        <p:sp>
          <p:nvSpPr>
            <p:cNvPr id="28" name="Right Arrow 27">
              <a:extLst>
                <a:ext uri="{FF2B5EF4-FFF2-40B4-BE49-F238E27FC236}">
                  <a16:creationId xmlns:a16="http://schemas.microsoft.com/office/drawing/2014/main" id="{73C9CE6C-946B-E147-A79E-D947DF86CABF}"/>
                </a:ext>
              </a:extLst>
            </p:cNvPr>
            <p:cNvSpPr/>
            <p:nvPr/>
          </p:nvSpPr>
          <p:spPr>
            <a:xfrm rot="5400000">
              <a:off x="9999887" y="1800367"/>
              <a:ext cx="648040" cy="550820"/>
            </a:xfrm>
            <a:prstGeom prst="righ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 dirty="0">
                <a:latin typeface="TheSans UHH" panose="020B0502050302020203" pitchFamily="34" charset="0"/>
              </a:endParaRPr>
            </a:p>
          </p:txBody>
        </p:sp>
        <p:sp>
          <p:nvSpPr>
            <p:cNvPr id="29" name="Right Arrow 28">
              <a:extLst>
                <a:ext uri="{FF2B5EF4-FFF2-40B4-BE49-F238E27FC236}">
                  <a16:creationId xmlns:a16="http://schemas.microsoft.com/office/drawing/2014/main" id="{EBADC1C3-519D-DF4D-8515-4AEE5283B07A}"/>
                </a:ext>
              </a:extLst>
            </p:cNvPr>
            <p:cNvSpPr/>
            <p:nvPr/>
          </p:nvSpPr>
          <p:spPr>
            <a:xfrm rot="5400000">
              <a:off x="9999887" y="3391173"/>
              <a:ext cx="648040" cy="550820"/>
            </a:xfrm>
            <a:prstGeom prst="righ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>
                <a:latin typeface="TheSans UHH" panose="020B0502050302020203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02F1BFA-4C8D-884A-A98F-B7DD5D6B477D}"/>
              </a:ext>
            </a:extLst>
          </p:cNvPr>
          <p:cNvGrpSpPr/>
          <p:nvPr/>
        </p:nvGrpSpPr>
        <p:grpSpPr>
          <a:xfrm>
            <a:off x="3740871" y="1660677"/>
            <a:ext cx="571070" cy="1377343"/>
            <a:chOff x="8883960" y="227833"/>
            <a:chExt cx="2857500" cy="6891896"/>
          </a:xfrm>
          <a:solidFill>
            <a:srgbClr val="6EFF86"/>
          </a:solidFill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151EDDC8-7F82-224F-8346-EFBF653DDF1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83960" y="4262229"/>
              <a:ext cx="2857500" cy="2857500"/>
            </a:xfrm>
            <a:prstGeom prst="rect">
              <a:avLst/>
            </a:prstGeom>
            <a:grpFill/>
          </p:spPr>
        </p:pic>
        <p:pic>
          <p:nvPicPr>
            <p:cNvPr id="33" name="Content Placeholder 3">
              <a:extLst>
                <a:ext uri="{FF2B5EF4-FFF2-40B4-BE49-F238E27FC236}">
                  <a16:creationId xmlns:a16="http://schemas.microsoft.com/office/drawing/2014/main" id="{AF552064-BE52-5A40-97A4-F859A42F0D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613770" y="227833"/>
              <a:ext cx="1422400" cy="1422400"/>
            </a:xfrm>
            <a:prstGeom prst="rect">
              <a:avLst/>
            </a:prstGeom>
            <a:grpFill/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58EFC32C-5219-CC45-AC45-F072AB2C33C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717773" y="2266489"/>
              <a:ext cx="1189874" cy="1189874"/>
            </a:xfrm>
            <a:prstGeom prst="rect">
              <a:avLst/>
            </a:prstGeom>
            <a:noFill/>
          </p:spPr>
        </p:pic>
        <p:sp>
          <p:nvSpPr>
            <p:cNvPr id="35" name="Right Arrow 34">
              <a:extLst>
                <a:ext uri="{FF2B5EF4-FFF2-40B4-BE49-F238E27FC236}">
                  <a16:creationId xmlns:a16="http://schemas.microsoft.com/office/drawing/2014/main" id="{1E8E05CB-A57E-C346-B8A1-F8BA0BC8A4D2}"/>
                </a:ext>
              </a:extLst>
            </p:cNvPr>
            <p:cNvSpPr/>
            <p:nvPr/>
          </p:nvSpPr>
          <p:spPr>
            <a:xfrm rot="5400000">
              <a:off x="9999887" y="1800367"/>
              <a:ext cx="648040" cy="550820"/>
            </a:xfrm>
            <a:prstGeom prst="righ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>
                <a:latin typeface="TheSans UHH" panose="020B0502050302020203" pitchFamily="34" charset="0"/>
              </a:endParaRPr>
            </a:p>
          </p:txBody>
        </p:sp>
        <p:sp>
          <p:nvSpPr>
            <p:cNvPr id="36" name="Right Arrow 35">
              <a:extLst>
                <a:ext uri="{FF2B5EF4-FFF2-40B4-BE49-F238E27FC236}">
                  <a16:creationId xmlns:a16="http://schemas.microsoft.com/office/drawing/2014/main" id="{2B1E5040-55CC-2C4F-82E3-4B5A5FEB0747}"/>
                </a:ext>
              </a:extLst>
            </p:cNvPr>
            <p:cNvSpPr/>
            <p:nvPr/>
          </p:nvSpPr>
          <p:spPr>
            <a:xfrm rot="5400000">
              <a:off x="9999887" y="3391173"/>
              <a:ext cx="648040" cy="550820"/>
            </a:xfrm>
            <a:prstGeom prst="righ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>
                <a:latin typeface="TheSans UHH" panose="020B0502050302020203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FC103F9-E90E-0049-84E1-320888D36968}"/>
              </a:ext>
            </a:extLst>
          </p:cNvPr>
          <p:cNvGrpSpPr/>
          <p:nvPr/>
        </p:nvGrpSpPr>
        <p:grpSpPr>
          <a:xfrm>
            <a:off x="3296909" y="2703336"/>
            <a:ext cx="1795265" cy="1855168"/>
            <a:chOff x="5126054" y="2534653"/>
            <a:chExt cx="3191582" cy="329807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22C24C9-A56D-324C-ADFB-4E7565061561}"/>
                </a:ext>
              </a:extLst>
            </p:cNvPr>
            <p:cNvSpPr/>
            <p:nvPr/>
          </p:nvSpPr>
          <p:spPr>
            <a:xfrm>
              <a:off x="6329067" y="2534653"/>
              <a:ext cx="183688" cy="19244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>
                <a:solidFill>
                  <a:sysClr val="windowText" lastClr="000000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7209689B-2336-FA48-A397-47B3A72C3F3D}"/>
                </a:ext>
              </a:extLst>
            </p:cNvPr>
            <p:cNvSpPr/>
            <p:nvPr/>
          </p:nvSpPr>
          <p:spPr>
            <a:xfrm>
              <a:off x="5126054" y="4416646"/>
              <a:ext cx="183688" cy="19244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>
                <a:solidFill>
                  <a:sysClr val="windowText" lastClr="000000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9518C91D-569B-2142-B2BB-30C076DD41DD}"/>
                </a:ext>
              </a:extLst>
            </p:cNvPr>
            <p:cNvSpPr/>
            <p:nvPr/>
          </p:nvSpPr>
          <p:spPr>
            <a:xfrm>
              <a:off x="8133948" y="4071740"/>
              <a:ext cx="183688" cy="19244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>
                <a:solidFill>
                  <a:sysClr val="windowText" lastClr="000000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68051F79-83C2-8E4B-A052-398226B1347E}"/>
                </a:ext>
              </a:extLst>
            </p:cNvPr>
            <p:cNvSpPr/>
            <p:nvPr/>
          </p:nvSpPr>
          <p:spPr>
            <a:xfrm>
              <a:off x="7008969" y="5640281"/>
              <a:ext cx="183688" cy="19244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>
                <a:solidFill>
                  <a:sysClr val="windowText" lastClr="000000"/>
                </a:solidFill>
                <a:latin typeface="TheSans UHH" panose="020B0502050302020203" pitchFamily="34" charset="0"/>
              </a:endParaRPr>
            </a:p>
          </p:txBody>
        </p:sp>
      </p:grpSp>
      <p:pic>
        <p:nvPicPr>
          <p:cNvPr id="40" name="Content Placeholder 38">
            <a:extLst>
              <a:ext uri="{FF2B5EF4-FFF2-40B4-BE49-F238E27FC236}">
                <a16:creationId xmlns:a16="http://schemas.microsoft.com/office/drawing/2014/main" id="{B7A0AE30-D5D2-7B4E-A928-C42F5E5419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6390" y="3296197"/>
            <a:ext cx="129248" cy="1295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1" name="Content Placeholder 38">
            <a:extLst>
              <a:ext uri="{FF2B5EF4-FFF2-40B4-BE49-F238E27FC236}">
                <a16:creationId xmlns:a16="http://schemas.microsoft.com/office/drawing/2014/main" id="{4DD2B992-CF50-8149-B83C-86AAE47292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2259" y="4176933"/>
            <a:ext cx="129248" cy="1295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2" name="Content Placeholder 38">
            <a:extLst>
              <a:ext uri="{FF2B5EF4-FFF2-40B4-BE49-F238E27FC236}">
                <a16:creationId xmlns:a16="http://schemas.microsoft.com/office/drawing/2014/main" id="{F3FC1FA5-C852-F446-95D5-6965F7E644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1175" y="3502563"/>
            <a:ext cx="129248" cy="12951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4" name="Right Arrow 53">
            <a:extLst>
              <a:ext uri="{FF2B5EF4-FFF2-40B4-BE49-F238E27FC236}">
                <a16:creationId xmlns:a16="http://schemas.microsoft.com/office/drawing/2014/main" id="{BF864D36-17EB-DA45-86D6-EA0CDAD4373B}"/>
              </a:ext>
            </a:extLst>
          </p:cNvPr>
          <p:cNvSpPr/>
          <p:nvPr/>
        </p:nvSpPr>
        <p:spPr>
          <a:xfrm>
            <a:off x="1970355" y="2833775"/>
            <a:ext cx="726141" cy="238344"/>
          </a:xfrm>
          <a:prstGeom prst="rightArrow">
            <a:avLst/>
          </a:prstGeom>
          <a:solidFill>
            <a:srgbClr val="01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>
              <a:latin typeface="TheSans UHH" panose="020B0502050302020203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B09336C-43C6-C842-9500-721BD01BDC31}"/>
              </a:ext>
            </a:extLst>
          </p:cNvPr>
          <p:cNvSpPr txBox="1"/>
          <p:nvPr/>
        </p:nvSpPr>
        <p:spPr>
          <a:xfrm>
            <a:off x="885370" y="2830675"/>
            <a:ext cx="88517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sz="1350" dirty="0">
                <a:latin typeface="TheSans UHH" panose="020B0502050302020203" pitchFamily="34" charset="0"/>
              </a:rPr>
              <a:t>Feedback</a:t>
            </a:r>
          </a:p>
        </p:txBody>
      </p:sp>
      <p:sp>
        <p:nvSpPr>
          <p:cNvPr id="56" name="Right Arrow 55">
            <a:extLst>
              <a:ext uri="{FF2B5EF4-FFF2-40B4-BE49-F238E27FC236}">
                <a16:creationId xmlns:a16="http://schemas.microsoft.com/office/drawing/2014/main" id="{505BD2C7-1CFA-B740-AC85-C003FFDE4C66}"/>
              </a:ext>
            </a:extLst>
          </p:cNvPr>
          <p:cNvSpPr/>
          <p:nvPr/>
        </p:nvSpPr>
        <p:spPr>
          <a:xfrm>
            <a:off x="1970355" y="2584164"/>
            <a:ext cx="726141" cy="23834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>
              <a:latin typeface="TheSans UHH" panose="020B0502050302020203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5398043-8078-6640-8C45-E48E1B01DD9B}"/>
              </a:ext>
            </a:extLst>
          </p:cNvPr>
          <p:cNvSpPr txBox="1"/>
          <p:nvPr/>
        </p:nvSpPr>
        <p:spPr>
          <a:xfrm>
            <a:off x="885370" y="2588628"/>
            <a:ext cx="82586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sz="1350" dirty="0">
                <a:latin typeface="TheSans UHH" panose="020B0502050302020203" pitchFamily="34" charset="0"/>
              </a:rPr>
              <a:t>Percepts</a:t>
            </a:r>
          </a:p>
        </p:txBody>
      </p:sp>
      <p:sp>
        <p:nvSpPr>
          <p:cNvPr id="62" name="Right Arrow 61">
            <a:extLst>
              <a:ext uri="{FF2B5EF4-FFF2-40B4-BE49-F238E27FC236}">
                <a16:creationId xmlns:a16="http://schemas.microsoft.com/office/drawing/2014/main" id="{02DAA323-0A08-764B-95E1-2E3216D64350}"/>
              </a:ext>
            </a:extLst>
          </p:cNvPr>
          <p:cNvSpPr/>
          <p:nvPr/>
        </p:nvSpPr>
        <p:spPr>
          <a:xfrm rot="10800000">
            <a:off x="1990573" y="4160046"/>
            <a:ext cx="726141" cy="23834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>
              <a:latin typeface="TheSans UHH" panose="020B0502050302020203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4C6AAB9-BD72-6A4A-B792-F85E4AC8F4E3}"/>
              </a:ext>
            </a:extLst>
          </p:cNvPr>
          <p:cNvSpPr txBox="1"/>
          <p:nvPr/>
        </p:nvSpPr>
        <p:spPr>
          <a:xfrm>
            <a:off x="905588" y="4133338"/>
            <a:ext cx="108715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sz="1350" dirty="0">
                <a:latin typeface="TheSans UHH" panose="020B0502050302020203" pitchFamily="34" charset="0"/>
              </a:rPr>
              <a:t>Action </a:t>
            </a:r>
            <a:br>
              <a:rPr lang="en-DE" sz="1350" dirty="0">
                <a:latin typeface="TheSans UHH" panose="020B0502050302020203" pitchFamily="34" charset="0"/>
              </a:rPr>
            </a:br>
            <a:r>
              <a:rPr lang="en-DE" sz="1350" dirty="0">
                <a:latin typeface="TheSans UHH" panose="020B0502050302020203" pitchFamily="34" charset="0"/>
              </a:rPr>
              <a:t>Explanation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ED5BFC-284D-39B2-4A76-C39767DF8C1E}"/>
              </a:ext>
            </a:extLst>
          </p:cNvPr>
          <p:cNvSpPr txBox="1"/>
          <p:nvPr/>
        </p:nvSpPr>
        <p:spPr>
          <a:xfrm>
            <a:off x="3759467" y="3450947"/>
            <a:ext cx="76938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675" dirty="0">
                <a:latin typeface="TheSans UHH" panose="020B0502050302020203" pitchFamily="34" charset="0"/>
              </a:rPr>
              <a:t>G: “Goals”</a:t>
            </a:r>
            <a:br>
              <a:rPr lang="en-DE" sz="675" dirty="0">
                <a:latin typeface="TheSans UHH" panose="020B0502050302020203" pitchFamily="34" charset="0"/>
              </a:rPr>
            </a:br>
            <a:r>
              <a:rPr lang="en-DE" sz="675" dirty="0">
                <a:latin typeface="TheSans UHH" panose="020B0502050302020203" pitchFamily="34" charset="0"/>
              </a:rPr>
              <a:t>M: Models</a:t>
            </a:r>
          </a:p>
        </p:txBody>
      </p:sp>
      <p:pic>
        <p:nvPicPr>
          <p:cNvPr id="58" name="Content Placeholder 38">
            <a:extLst>
              <a:ext uri="{FF2B5EF4-FFF2-40B4-BE49-F238E27FC236}">
                <a16:creationId xmlns:a16="http://schemas.microsoft.com/office/drawing/2014/main" id="{CA4F585F-ABE2-4DF2-92D1-A8BC177AF6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9333" y="2432742"/>
            <a:ext cx="149551" cy="14985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7" name="Datumsplatzhalter 36">
            <a:extLst>
              <a:ext uri="{FF2B5EF4-FFF2-40B4-BE49-F238E27FC236}">
                <a16:creationId xmlns:a16="http://schemas.microsoft.com/office/drawing/2014/main" id="{C42DC5C3-9122-4D19-A350-7FBC8DA978C8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43" name="Fußzeilenplatzhalter 42">
            <a:extLst>
              <a:ext uri="{FF2B5EF4-FFF2-40B4-BE49-F238E27FC236}">
                <a16:creationId xmlns:a16="http://schemas.microsoft.com/office/drawing/2014/main" id="{1C607600-F892-4B14-A60D-75FD1E2CC44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13" name="Cloud Callout 12">
            <a:extLst>
              <a:ext uri="{FF2B5EF4-FFF2-40B4-BE49-F238E27FC236}">
                <a16:creationId xmlns:a16="http://schemas.microsoft.com/office/drawing/2014/main" id="{8DFD957E-2759-351E-7490-0236BB76C64E}"/>
              </a:ext>
            </a:extLst>
          </p:cNvPr>
          <p:cNvSpPr/>
          <p:nvPr/>
        </p:nvSpPr>
        <p:spPr>
          <a:xfrm>
            <a:off x="5703668" y="1648904"/>
            <a:ext cx="3371009" cy="1573722"/>
          </a:xfrm>
          <a:prstGeom prst="cloudCallout">
            <a:avLst>
              <a:gd name="adj1" fmla="val -91904"/>
              <a:gd name="adj2" fmla="val 58717"/>
            </a:avLst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DE" sz="2000" dirty="0"/>
              <a:t>How are goals represented?</a:t>
            </a:r>
          </a:p>
        </p:txBody>
      </p:sp>
      <p:sp>
        <p:nvSpPr>
          <p:cNvPr id="30" name="Cloud Callout 29">
            <a:extLst>
              <a:ext uri="{FF2B5EF4-FFF2-40B4-BE49-F238E27FC236}">
                <a16:creationId xmlns:a16="http://schemas.microsoft.com/office/drawing/2014/main" id="{F7989463-BFCF-6D74-90D4-2B5565D95F7E}"/>
              </a:ext>
            </a:extLst>
          </p:cNvPr>
          <p:cNvSpPr/>
          <p:nvPr/>
        </p:nvSpPr>
        <p:spPr>
          <a:xfrm>
            <a:off x="5801970" y="2821774"/>
            <a:ext cx="3371009" cy="2040700"/>
          </a:xfrm>
          <a:prstGeom prst="cloudCallout">
            <a:avLst>
              <a:gd name="adj1" fmla="val -73187"/>
              <a:gd name="adj2" fmla="val -1711"/>
            </a:avLst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DE" sz="2000" dirty="0"/>
              <a:t>How is feedback acquired, represented and handled?</a:t>
            </a:r>
          </a:p>
        </p:txBody>
      </p:sp>
    </p:spTree>
    <p:extLst>
      <p:ext uri="{BB962C8B-B14F-4D97-AF65-F5344CB8AC3E}">
        <p14:creationId xmlns:p14="http://schemas.microsoft.com/office/powerpoint/2010/main" val="131511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3 L 0.00017 0.0493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3 L 0.00017 0.0527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0031 L 0.00018 0.0509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3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31 L 0.00017 0.0481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7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E779E-8E4C-6ED6-7E7B-7A2A6B57B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Why/how does LDA work?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6EE3F2-87A9-BB5A-B8C1-ED95070748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1400" dirty="0"/>
              <a:t>Trade-off between two goals</a:t>
            </a:r>
          </a:p>
          <a:p>
            <a:pPr marL="361950" lvl="1" indent="-180975">
              <a:buFont typeface="+mj-lt"/>
              <a:buAutoNum type="arabicPeriod"/>
            </a:pPr>
            <a:r>
              <a:rPr lang="en-US" sz="1400" dirty="0"/>
              <a:t>For each document, allocate its words to as few topics as possible</a:t>
            </a:r>
          </a:p>
          <a:p>
            <a:pPr marL="361950" lvl="1" indent="-180975">
              <a:buFont typeface="+mj-lt"/>
              <a:buAutoNum type="arabicPeriod"/>
            </a:pPr>
            <a:r>
              <a:rPr lang="en-US" sz="1400" dirty="0"/>
              <a:t>For each topic, assign high probability to as few terms as possible</a:t>
            </a:r>
          </a:p>
          <a:p>
            <a:r>
              <a:rPr lang="en-US" sz="1400" dirty="0"/>
              <a:t>These goals are at odds</a:t>
            </a:r>
          </a:p>
          <a:p>
            <a:pPr lvl="1"/>
            <a:r>
              <a:rPr lang="en-US" sz="1400" dirty="0"/>
              <a:t>Putting a document in a single topic makes #2 hard: </a:t>
            </a:r>
            <a:br>
              <a:rPr lang="en-US" sz="1400" dirty="0"/>
            </a:br>
            <a:r>
              <a:rPr lang="en-US" sz="1400" dirty="0"/>
              <a:t>All of its words must have non-negligible probability under that topic</a:t>
            </a:r>
          </a:p>
          <a:p>
            <a:pPr lvl="1"/>
            <a:r>
              <a:rPr lang="en-US" sz="1400" dirty="0"/>
              <a:t>Putting very few words in each topic makes #1 hard:</a:t>
            </a:r>
            <a:br>
              <a:rPr lang="en-US" sz="1400" dirty="0"/>
            </a:br>
            <a:r>
              <a:rPr lang="en-US" sz="1400" dirty="0"/>
              <a:t>To cover a document’s words, it must assign many topics to it</a:t>
            </a:r>
          </a:p>
          <a:p>
            <a:r>
              <a:rPr lang="en-US" sz="1400" dirty="0"/>
              <a:t>Trading off these goals finds groups of tightly </a:t>
            </a:r>
            <a:br>
              <a:rPr lang="en-US" sz="1400" dirty="0"/>
            </a:br>
            <a:r>
              <a:rPr lang="en-US" sz="1400" dirty="0"/>
              <a:t>co-occurring words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5AD37C-E5E6-36CB-D660-41966E2A1878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FB9BFF-F68E-0350-3556-4B641519AB9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72734A-48BC-3242-5BC3-3EA97B3115DA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50</a:t>
            </a:fld>
            <a:endParaRPr lang="de-DE"/>
          </a:p>
        </p:txBody>
      </p:sp>
      <p:sp>
        <p:nvSpPr>
          <p:cNvPr id="7" name="Cloud Callout 2">
            <a:extLst>
              <a:ext uri="{FF2B5EF4-FFF2-40B4-BE49-F238E27FC236}">
                <a16:creationId xmlns:a16="http://schemas.microsoft.com/office/drawing/2014/main" id="{57A451BE-312E-B69F-1CF9-C437D289A781}"/>
              </a:ext>
            </a:extLst>
          </p:cNvPr>
          <p:cNvSpPr/>
          <p:nvPr/>
        </p:nvSpPr>
        <p:spPr>
          <a:xfrm>
            <a:off x="6627631" y="915597"/>
            <a:ext cx="2301601" cy="1728130"/>
          </a:xfrm>
          <a:prstGeom prst="cloudCallout">
            <a:avLst>
              <a:gd name="adj1" fmla="val -124254"/>
              <a:gd name="adj2" fmla="val -19228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DE" dirty="0">
                <a:solidFill>
                  <a:schemeClr val="bg1"/>
                </a:solidFill>
              </a:rPr>
              <a:t>Technical details ommitted</a:t>
            </a:r>
          </a:p>
        </p:txBody>
      </p:sp>
    </p:spTree>
    <p:extLst>
      <p:ext uri="{BB962C8B-B14F-4D97-AF65-F5344CB8AC3E}">
        <p14:creationId xmlns:p14="http://schemas.microsoft.com/office/powerpoint/2010/main" val="45186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LDA Application: Reuters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Setup</a:t>
            </a:r>
          </a:p>
          <a:p>
            <a:pPr lvl="1"/>
            <a:r>
              <a:rPr lang="en-US" dirty="0"/>
              <a:t>100-topic LDA trained on a 16,000 documents corpus of news articles by Reuters</a:t>
            </a:r>
          </a:p>
          <a:p>
            <a:pPr lvl="1"/>
            <a:r>
              <a:rPr lang="en-US" dirty="0"/>
              <a:t>Some standard stop words removed</a:t>
            </a:r>
          </a:p>
          <a:p>
            <a:r>
              <a:rPr lang="en-US" dirty="0"/>
              <a:t>Top-7 words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8EBE555-6639-43DB-A646-BBC0B501152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r>
              <a:rPr lang="en-DE"/>
              <a:t>SoSe2024</a:t>
            </a:r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70A5E31-3A4E-4380-B3C6-AE0054D0317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4" name="Foliennummernplatzhalter 1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3459873F-0287-9A4B-A260-FE52D1F3913B}" type="slidenum">
              <a:rPr lang="de-DE"/>
              <a:pPr>
                <a:defRPr/>
              </a:pPr>
              <a:t>51</a:t>
            </a:fld>
            <a:endParaRPr lang="de-DE" dirty="0"/>
          </a:p>
        </p:txBody>
      </p:sp>
      <p:pic>
        <p:nvPicPr>
          <p:cNvPr id="51201" name="Imag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5" t="52007" r="11541" b="-1"/>
          <a:stretch/>
        </p:blipFill>
        <p:spPr bwMode="auto">
          <a:xfrm>
            <a:off x="4695987" y="2565695"/>
            <a:ext cx="3834426" cy="1946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387843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LDA Application: Reuters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Result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A982B49-5C51-4814-A2B2-F304675E8A7B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r>
              <a:rPr lang="en-DE"/>
              <a:t>SoSe2024</a:t>
            </a:r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E058426-71FA-4925-B5E8-DD5421F832A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4" name="Foliennummernplatzhalter 1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3459873F-0287-9A4B-A260-FE52D1F3913B}" type="slidenum">
              <a:rPr lang="de-DE"/>
              <a:pPr>
                <a:defRPr/>
              </a:pPr>
              <a:t>52</a:t>
            </a:fld>
            <a:endParaRPr lang="de-DE" dirty="0"/>
          </a:p>
        </p:txBody>
      </p:sp>
      <p:pic>
        <p:nvPicPr>
          <p:cNvPr id="52225" name="Imag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" t="27877" r="5723"/>
          <a:stretch/>
        </p:blipFill>
        <p:spPr bwMode="auto">
          <a:xfrm>
            <a:off x="1174483" y="2139702"/>
            <a:ext cx="6795034" cy="2627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412191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9A6A3-9769-1549-B7ED-BD9CFF13A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Back to Agents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7AEABC-D61A-E644-A7DE-C99A1C21BA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DE" dirty="0"/>
              <a:t>Agents </a:t>
            </a:r>
            <a:r>
              <a:rPr lang="en-DE" dirty="0">
                <a:solidFill>
                  <a:srgbClr val="0914FF"/>
                </a:solidFill>
              </a:rPr>
              <a:t>not only </a:t>
            </a:r>
            <a:r>
              <a:rPr lang="en-DE" i="1" dirty="0">
                <a:solidFill>
                  <a:srgbClr val="0914FF"/>
                </a:solidFill>
              </a:rPr>
              <a:t>use</a:t>
            </a:r>
            <a:r>
              <a:rPr lang="en-DE" dirty="0">
                <a:solidFill>
                  <a:srgbClr val="0914FF"/>
                </a:solidFill>
              </a:rPr>
              <a:t> models</a:t>
            </a:r>
          </a:p>
          <a:p>
            <a:r>
              <a:rPr lang="en-DE" dirty="0"/>
              <a:t>Agents </a:t>
            </a:r>
            <a:r>
              <a:rPr lang="en-DE" i="1" dirty="0">
                <a:solidFill>
                  <a:srgbClr val="0914FF"/>
                </a:solidFill>
              </a:rPr>
              <a:t>build</a:t>
            </a:r>
            <a:r>
              <a:rPr lang="en-DE" dirty="0">
                <a:solidFill>
                  <a:srgbClr val="0914FF"/>
                </a:solidFill>
              </a:rPr>
              <a:t> models that are appropriate to fulfil the agents’ task descriptions</a:t>
            </a:r>
            <a:r>
              <a:rPr lang="en-DE" dirty="0"/>
              <a:t> …</a:t>
            </a:r>
          </a:p>
          <a:p>
            <a:pPr lvl="1"/>
            <a:r>
              <a:rPr lang="en-DE" dirty="0"/>
              <a:t>… or maximize the utilities derived from preference structures and goals</a:t>
            </a:r>
          </a:p>
          <a:p>
            <a:r>
              <a:rPr lang="en-DE" dirty="0"/>
              <a:t>Agents need to </a:t>
            </a:r>
            <a:r>
              <a:rPr lang="en-DE" i="1" dirty="0">
                <a:solidFill>
                  <a:srgbClr val="0914FF"/>
                </a:solidFill>
              </a:rPr>
              <a:t>derive approximation algorithms </a:t>
            </a:r>
            <a:r>
              <a:rPr lang="en-DE" dirty="0">
                <a:solidFill>
                  <a:srgbClr val="0914FF"/>
                </a:solidFill>
              </a:rPr>
              <a:t>for query answering on the models </a:t>
            </a:r>
            <a:r>
              <a:rPr lang="en-DE" dirty="0"/>
              <a:t>they find appropriate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11D3C351-1B8B-4AB5-A5D2-E8D674F2269B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r>
              <a:rPr lang="en-DE"/>
              <a:t>SoSe2024</a:t>
            </a:r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A46EDB69-4FEC-4884-944A-7094CAA7EC61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42B749-5434-FB4C-8BAD-9A8112DED6C1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53</a:t>
            </a:fld>
            <a:endParaRPr lang="de-DE"/>
          </a:p>
        </p:txBody>
      </p:sp>
      <p:sp>
        <p:nvSpPr>
          <p:cNvPr id="5" name="Cloud Callout 4">
            <a:extLst>
              <a:ext uri="{FF2B5EF4-FFF2-40B4-BE49-F238E27FC236}">
                <a16:creationId xmlns:a16="http://schemas.microsoft.com/office/drawing/2014/main" id="{771539AD-FEB1-E840-A6F1-5BFCF7FD379D}"/>
              </a:ext>
            </a:extLst>
          </p:cNvPr>
          <p:cNvSpPr/>
          <p:nvPr/>
        </p:nvSpPr>
        <p:spPr>
          <a:xfrm>
            <a:off x="5255391" y="3770059"/>
            <a:ext cx="2862318" cy="1134126"/>
          </a:xfrm>
          <a:prstGeom prst="cloudCallout">
            <a:avLst>
              <a:gd name="adj1" fmla="val -65825"/>
              <a:gd name="adj2" fmla="val -38853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DE" sz="1350" dirty="0">
                <a:solidFill>
                  <a:schemeClr val="bg1"/>
                </a:solidFill>
              </a:rPr>
              <a:t>Agents also “learn” </a:t>
            </a:r>
            <a:br>
              <a:rPr lang="en-DE" sz="1350" dirty="0">
                <a:solidFill>
                  <a:schemeClr val="bg1"/>
                </a:solidFill>
              </a:rPr>
            </a:br>
            <a:r>
              <a:rPr lang="en-DE" sz="1350" dirty="0">
                <a:solidFill>
                  <a:schemeClr val="bg1"/>
                </a:solidFill>
              </a:rPr>
              <a:t>QA strategies</a:t>
            </a:r>
          </a:p>
        </p:txBody>
      </p:sp>
    </p:spTree>
    <p:extLst>
      <p:ext uri="{BB962C8B-B14F-4D97-AF65-F5344CB8AC3E}">
        <p14:creationId xmlns:p14="http://schemas.microsoft.com/office/powerpoint/2010/main" val="217065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Approaches for Representing Word Semantics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type="body" sz="quarter" idx="16"/>
          </p:nvPr>
        </p:nvSpPr>
        <p:spPr>
          <a:xfrm>
            <a:off x="214312" y="2118337"/>
            <a:ext cx="4172400" cy="1749557"/>
          </a:xfrm>
          <a:solidFill>
            <a:schemeClr val="accent2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Distributional Semantics (</a:t>
            </a:r>
            <a:r>
              <a:rPr lang="en-US" b="1" i="1" dirty="0"/>
              <a:t>Count</a:t>
            </a:r>
            <a:r>
              <a:rPr lang="en-US" b="1" dirty="0"/>
              <a:t>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Used since the 90’s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Sparse word-context PMI/PPMI matrix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Decomposed with SVD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type="body" sz="quarter" idx="17"/>
          </p:nvPr>
        </p:nvSpPr>
        <p:spPr>
          <a:xfrm>
            <a:off x="4576063" y="2118338"/>
            <a:ext cx="4172400" cy="1696388"/>
          </a:xfrm>
          <a:ln w="254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Word Embeddings (</a:t>
            </a:r>
            <a:r>
              <a:rPr lang="en-US" b="1" i="1" dirty="0"/>
              <a:t>Predict</a:t>
            </a:r>
            <a:r>
              <a:rPr lang="en-US" b="1" dirty="0"/>
              <a:t>)</a:t>
            </a:r>
          </a:p>
          <a:p>
            <a:r>
              <a:rPr lang="en-US" sz="1800" dirty="0">
                <a:cs typeface="Courier New" panose="02070309020205020404" pitchFamily="49" charset="0"/>
              </a:rPr>
              <a:t>word2vec</a:t>
            </a:r>
            <a:r>
              <a:rPr lang="en-US" sz="1800" dirty="0"/>
              <a:t> </a:t>
            </a:r>
            <a:r>
              <a:rPr lang="en-US" sz="1800" i="1" dirty="0"/>
              <a:t>(</a:t>
            </a:r>
            <a:r>
              <a:rPr lang="en-US" sz="1800" i="1" dirty="0" err="1"/>
              <a:t>Mikolov</a:t>
            </a:r>
            <a:r>
              <a:rPr lang="en-US" sz="1800" i="1" dirty="0"/>
              <a:t> et al., 2013)</a:t>
            </a:r>
          </a:p>
          <a:p>
            <a:r>
              <a:rPr lang="en-US" sz="1800" dirty="0" err="1"/>
              <a:t>GloVe</a:t>
            </a:r>
            <a:r>
              <a:rPr lang="en-US" sz="1800" dirty="0"/>
              <a:t> </a:t>
            </a:r>
            <a:r>
              <a:rPr lang="en-US" sz="1800" i="1" dirty="0"/>
              <a:t>(Pennington et al., 2014)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F92B3FB-2F82-4CB9-93A4-1640FC20E3C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54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115616" y="4050222"/>
            <a:ext cx="6129338" cy="778669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500" dirty="0">
                <a:solidFill>
                  <a:prstClr val="black"/>
                </a:solidFill>
              </a:rPr>
              <a:t>Underlying Theory: </a:t>
            </a:r>
            <a:r>
              <a:rPr lang="en-US" sz="1500" b="1" dirty="0">
                <a:solidFill>
                  <a:prstClr val="black"/>
                </a:solidFill>
              </a:rPr>
              <a:t>The Distributional Hypothesis</a:t>
            </a:r>
            <a:r>
              <a:rPr lang="en-US" sz="1500" dirty="0">
                <a:solidFill>
                  <a:prstClr val="black"/>
                </a:solidFill>
              </a:rPr>
              <a:t> </a:t>
            </a:r>
            <a:r>
              <a:rPr lang="en-US" sz="1500" i="1" dirty="0">
                <a:solidFill>
                  <a:prstClr val="black"/>
                </a:solidFill>
              </a:rPr>
              <a:t>(Harris, ’54; Firth, ‘57)</a:t>
            </a:r>
          </a:p>
          <a:p>
            <a:pPr marL="0" indent="0" algn="ctr">
              <a:buNone/>
            </a:pPr>
            <a:r>
              <a:rPr lang="en-US" sz="1500" dirty="0">
                <a:solidFill>
                  <a:prstClr val="black"/>
                </a:solidFill>
              </a:rPr>
              <a:t>“Similar words occur in similar contexts”</a:t>
            </a:r>
          </a:p>
        </p:txBody>
      </p:sp>
      <p:cxnSp>
        <p:nvCxnSpPr>
          <p:cNvPr id="11" name="Straight Arrow Connector 10"/>
          <p:cNvCxnSpPr>
            <a:cxnSpLocks/>
            <a:stCxn id="6" idx="2"/>
          </p:cNvCxnSpPr>
          <p:nvPr/>
        </p:nvCxnSpPr>
        <p:spPr>
          <a:xfrm>
            <a:off x="2300512" y="3867894"/>
            <a:ext cx="759320" cy="182328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cxnSpLocks/>
            <a:stCxn id="7" idx="2"/>
          </p:cNvCxnSpPr>
          <p:nvPr/>
        </p:nvCxnSpPr>
        <p:spPr>
          <a:xfrm flipH="1">
            <a:off x="5571608" y="3814726"/>
            <a:ext cx="1090655" cy="235496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3403571" y="1698175"/>
            <a:ext cx="224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205FF"/>
                </a:solidFill>
              </a:rPr>
              <a:t>Beyond bags of words</a:t>
            </a:r>
          </a:p>
        </p:txBody>
      </p:sp>
      <p:sp>
        <p:nvSpPr>
          <p:cNvPr id="5" name="Rectangle 4"/>
          <p:cNvSpPr/>
          <p:nvPr/>
        </p:nvSpPr>
        <p:spPr>
          <a:xfrm>
            <a:off x="6434256" y="4566515"/>
            <a:ext cx="24048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>
                <a:solidFill>
                  <a:srgbClr val="0B05FF"/>
                </a:solidFill>
              </a:rPr>
              <a:t>https://</a:t>
            </a:r>
            <a:r>
              <a:rPr lang="en-US" sz="1050" dirty="0" err="1">
                <a:solidFill>
                  <a:srgbClr val="0B05FF"/>
                </a:solidFill>
              </a:rPr>
              <a:t>nlp.stanford.edu</a:t>
            </a:r>
            <a:r>
              <a:rPr lang="en-US" sz="1050" dirty="0">
                <a:solidFill>
                  <a:srgbClr val="0B05FF"/>
                </a:solidFill>
              </a:rPr>
              <a:t>/projects/glove/</a:t>
            </a:r>
          </a:p>
        </p:txBody>
      </p:sp>
      <p:sp>
        <p:nvSpPr>
          <p:cNvPr id="8" name="Rectangle 7"/>
          <p:cNvSpPr/>
          <p:nvPr/>
        </p:nvSpPr>
        <p:spPr>
          <a:xfrm>
            <a:off x="5084749" y="4312599"/>
            <a:ext cx="375433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50" dirty="0">
                <a:solidFill>
                  <a:srgbClr val="0B05FF"/>
                </a:solidFill>
              </a:rPr>
              <a:t>https://</a:t>
            </a:r>
            <a:r>
              <a:rPr lang="en-US" sz="1050" dirty="0" err="1">
                <a:solidFill>
                  <a:srgbClr val="0B05FF"/>
                </a:solidFill>
              </a:rPr>
              <a:t>www.tensorflow.org</a:t>
            </a:r>
            <a:r>
              <a:rPr lang="en-US" sz="1050" dirty="0">
                <a:solidFill>
                  <a:srgbClr val="0B05FF"/>
                </a:solidFill>
              </a:rPr>
              <a:t>/tutorials/word2vec</a:t>
            </a:r>
          </a:p>
        </p:txBody>
      </p:sp>
      <p:sp>
        <p:nvSpPr>
          <p:cNvPr id="20" name="Datumsplatzhalter 19">
            <a:extLst>
              <a:ext uri="{FF2B5EF4-FFF2-40B4-BE49-F238E27FC236}">
                <a16:creationId xmlns:a16="http://schemas.microsoft.com/office/drawing/2014/main" id="{32C270F9-B0AC-4D50-950A-627B96CA862C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21" name="Fußzeilenplatzhalter 20">
            <a:extLst>
              <a:ext uri="{FF2B5EF4-FFF2-40B4-BE49-F238E27FC236}">
                <a16:creationId xmlns:a16="http://schemas.microsoft.com/office/drawing/2014/main" id="{485FA797-520E-44DC-8208-09F4C5BAD47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204065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3" grpId="0"/>
      <p:bldP spid="5" grpId="0"/>
      <p:bldP spid="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Point(wise) Mutual Information: PMI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B05FF"/>
                </a:solidFill>
              </a:rPr>
              <a:t>Measure of association </a:t>
            </a:r>
            <a:r>
              <a:rPr lang="en-US" sz="1800" dirty="0"/>
              <a:t>used in information theory and statistics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Positive PMI:  </a:t>
            </a:r>
            <a:r>
              <a:rPr lang="en-US" sz="1800" dirty="0">
                <a:solidFill>
                  <a:schemeClr val="accent2"/>
                </a:solidFill>
              </a:rPr>
              <a:t>PPMI(x, y) = max( </a:t>
            </a:r>
            <a:r>
              <a:rPr lang="en-US" sz="1800" dirty="0" err="1">
                <a:solidFill>
                  <a:schemeClr val="accent2"/>
                </a:solidFill>
              </a:rPr>
              <a:t>pmi</a:t>
            </a:r>
            <a:r>
              <a:rPr lang="en-US" sz="1800" dirty="0">
                <a:solidFill>
                  <a:schemeClr val="accent2"/>
                </a:solidFill>
              </a:rPr>
              <a:t>(x, y), 0 )</a:t>
            </a:r>
          </a:p>
          <a:p>
            <a:r>
              <a:rPr lang="en-US" sz="1800" dirty="0"/>
              <a:t>Quantifies the discrepancy between the </a:t>
            </a:r>
            <a:r>
              <a:rPr lang="en-US" sz="1800" dirty="0">
                <a:solidFill>
                  <a:srgbClr val="0B05FF"/>
                </a:solidFill>
              </a:rPr>
              <a:t>probability of their coincidence </a:t>
            </a:r>
            <a:r>
              <a:rPr lang="en-US" sz="1800" dirty="0"/>
              <a:t>given their </a:t>
            </a:r>
            <a:r>
              <a:rPr lang="en-US" sz="1800" dirty="0">
                <a:solidFill>
                  <a:srgbClr val="00B050"/>
                </a:solidFill>
              </a:rPr>
              <a:t>joint</a:t>
            </a:r>
            <a:r>
              <a:rPr lang="en-US" sz="1800" dirty="0"/>
              <a:t> </a:t>
            </a:r>
            <a:r>
              <a:rPr lang="en-US" sz="1800" dirty="0">
                <a:solidFill>
                  <a:srgbClr val="00B050"/>
                </a:solidFill>
              </a:rPr>
              <a:t>distribution</a:t>
            </a:r>
            <a:r>
              <a:rPr lang="en-US" sz="1800" dirty="0"/>
              <a:t> and their </a:t>
            </a:r>
            <a:r>
              <a:rPr lang="en-US" sz="1800" dirty="0">
                <a:solidFill>
                  <a:srgbClr val="00B050"/>
                </a:solidFill>
              </a:rPr>
              <a:t>individual distributions</a:t>
            </a:r>
            <a:r>
              <a:rPr lang="en-US" sz="1800" dirty="0"/>
              <a:t>, assuming independence</a:t>
            </a:r>
          </a:p>
          <a:p>
            <a:r>
              <a:rPr lang="en-US" sz="1800" dirty="0">
                <a:solidFill>
                  <a:srgbClr val="FF0000"/>
                </a:solidFill>
              </a:rPr>
              <a:t>Finding collocations and associations between words </a:t>
            </a:r>
          </a:p>
          <a:p>
            <a:r>
              <a:rPr lang="en-US" sz="1800" dirty="0" err="1">
                <a:solidFill>
                  <a:srgbClr val="0B05FF"/>
                </a:solidFill>
              </a:rPr>
              <a:t>Countings</a:t>
            </a:r>
            <a:r>
              <a:rPr lang="en-US" sz="1800" dirty="0">
                <a:solidFill>
                  <a:srgbClr val="0B05FF"/>
                </a:solidFill>
              </a:rPr>
              <a:t> </a:t>
            </a:r>
            <a:r>
              <a:rPr lang="en-US" sz="1800" dirty="0"/>
              <a:t>of occurrences and co-occurrences of words in a text corpus can be used to </a:t>
            </a:r>
            <a:r>
              <a:rPr lang="en-US" sz="1800" dirty="0">
                <a:solidFill>
                  <a:srgbClr val="0B05FF"/>
                </a:solidFill>
              </a:rPr>
              <a:t>approximate</a:t>
            </a:r>
            <a:r>
              <a:rPr lang="en-US" sz="1800" dirty="0"/>
              <a:t> </a:t>
            </a:r>
            <a:r>
              <a:rPr lang="en-US" sz="1800" dirty="0">
                <a:solidFill>
                  <a:srgbClr val="0B05FF"/>
                </a:solidFill>
              </a:rPr>
              <a:t>the probabilities </a:t>
            </a:r>
            <a:r>
              <a:rPr lang="en-US" sz="1800" dirty="0">
                <a:solidFill>
                  <a:schemeClr val="accent2"/>
                </a:solidFill>
              </a:rPr>
              <a:t>p(x) </a:t>
            </a:r>
            <a:r>
              <a:rPr lang="en-US" sz="1800" dirty="0"/>
              <a:t>or </a:t>
            </a:r>
            <a:r>
              <a:rPr lang="en-US" sz="1800" dirty="0">
                <a:solidFill>
                  <a:schemeClr val="accent2"/>
                </a:solidFill>
              </a:rPr>
              <a:t>p(y) </a:t>
            </a:r>
            <a:r>
              <a:rPr lang="en-US" sz="1800" dirty="0"/>
              <a:t>and</a:t>
            </a:r>
            <a:r>
              <a:rPr lang="en-US" sz="1800" dirty="0">
                <a:solidFill>
                  <a:schemeClr val="accent2"/>
                </a:solidFill>
              </a:rPr>
              <a:t> p(</a:t>
            </a:r>
            <a:r>
              <a:rPr lang="en-US" sz="1800" dirty="0" err="1">
                <a:solidFill>
                  <a:schemeClr val="accent2"/>
                </a:solidFill>
              </a:rPr>
              <a:t>x,y</a:t>
            </a:r>
            <a:r>
              <a:rPr lang="en-US" sz="1800" dirty="0">
                <a:solidFill>
                  <a:schemeClr val="accent2"/>
                </a:solidFill>
              </a:rPr>
              <a:t>) </a:t>
            </a:r>
            <a:r>
              <a:rPr lang="en-US" sz="1800" dirty="0"/>
              <a:t>respectively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55</a:t>
            </a:fld>
            <a:endParaRPr lang="de-DE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116664"/>
            <a:ext cx="4455114" cy="56873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FA18BFC-C75E-8049-96F1-1FA28F810505}"/>
              </a:ext>
            </a:extLst>
          </p:cNvPr>
          <p:cNvSpPr/>
          <p:nvPr/>
        </p:nvSpPr>
        <p:spPr>
          <a:xfrm>
            <a:off x="6194631" y="1131416"/>
            <a:ext cx="2920634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DE" sz="825" dirty="0">
                <a:solidFill>
                  <a:srgbClr val="0305FF"/>
                </a:solidFill>
              </a:rPr>
              <a:t>Kenneth Ward Church and Patrick Hanks. "Word association norms, mutual information, and lexicography". Comput. Linguist. 16 (1): 22–29. </a:t>
            </a:r>
            <a:r>
              <a:rPr lang="en-DE" sz="825" b="1" dirty="0">
                <a:solidFill>
                  <a:srgbClr val="FF0000"/>
                </a:solidFill>
              </a:rPr>
              <a:t>1990</a:t>
            </a:r>
            <a:r>
              <a:rPr lang="en-DE" sz="825" dirty="0">
                <a:solidFill>
                  <a:srgbClr val="0305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4941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PMI – Example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69637AC2-9021-4082-8D09-70AC564BDB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14770" y="1779661"/>
            <a:ext cx="4738226" cy="2987601"/>
          </a:xfrm>
        </p:spPr>
        <p:txBody>
          <a:bodyPr>
            <a:normAutofit fontScale="92500" lnSpcReduction="20000"/>
          </a:bodyPr>
          <a:lstStyle/>
          <a:p>
            <a:pPr marL="214313" indent="-214313">
              <a:buFont typeface="Arial" charset="0"/>
              <a:buChar char="•"/>
            </a:pPr>
            <a:r>
              <a:rPr lang="en-US" dirty="0">
                <a:solidFill>
                  <a:srgbClr val="222222"/>
                </a:solidFill>
                <a:latin typeface="Arial" charset="0"/>
              </a:rPr>
              <a:t>Counts of pairs of words getting the </a:t>
            </a:r>
            <a:r>
              <a:rPr lang="en-US" dirty="0">
                <a:solidFill>
                  <a:srgbClr val="0B05FF"/>
                </a:solidFill>
                <a:latin typeface="Arial" charset="0"/>
              </a:rPr>
              <a:t>most and the least PMI scores </a:t>
            </a:r>
            <a:r>
              <a:rPr lang="en-US" dirty="0">
                <a:solidFill>
                  <a:srgbClr val="222222"/>
                </a:solidFill>
                <a:latin typeface="Arial" charset="0"/>
              </a:rPr>
              <a:t>in the first 50 millions of words in </a:t>
            </a:r>
            <a:r>
              <a:rPr lang="en-US" dirty="0">
                <a:solidFill>
                  <a:srgbClr val="0B05FF"/>
                </a:solidFill>
                <a:latin typeface="Arial" charset="0"/>
              </a:rPr>
              <a:t>Wikipedia</a:t>
            </a:r>
            <a:r>
              <a:rPr lang="en-US" dirty="0">
                <a:solidFill>
                  <a:srgbClr val="222222"/>
                </a:solidFill>
                <a:latin typeface="Arial" charset="0"/>
              </a:rPr>
              <a:t> (dump of October 2015)</a:t>
            </a:r>
          </a:p>
          <a:p>
            <a:pPr marL="214313" indent="-214313">
              <a:buFont typeface="Arial" charset="0"/>
              <a:buChar char="•"/>
            </a:pPr>
            <a:r>
              <a:rPr lang="en-US" dirty="0">
                <a:solidFill>
                  <a:srgbClr val="222222"/>
                </a:solidFill>
                <a:latin typeface="Arial" charset="0"/>
              </a:rPr>
              <a:t>Filtering by 1,000 or more co-occurrences. </a:t>
            </a:r>
          </a:p>
          <a:p>
            <a:pPr marL="214313" indent="-214313">
              <a:buFont typeface="Arial" charset="0"/>
              <a:buChar char="•"/>
            </a:pPr>
            <a:r>
              <a:rPr lang="en-US" dirty="0">
                <a:solidFill>
                  <a:srgbClr val="222222"/>
                </a:solidFill>
                <a:latin typeface="Arial" charset="0"/>
              </a:rPr>
              <a:t>The frequency of each count can be obtained by dividing its value by 50,000,952. </a:t>
            </a:r>
            <a:br>
              <a:rPr lang="en-US" dirty="0">
                <a:solidFill>
                  <a:srgbClr val="222222"/>
                </a:solidFill>
                <a:latin typeface="Arial" charset="0"/>
              </a:rPr>
            </a:br>
            <a:r>
              <a:rPr lang="en-US" dirty="0">
                <a:solidFill>
                  <a:srgbClr val="222222"/>
                </a:solidFill>
                <a:latin typeface="Arial" charset="0"/>
              </a:rPr>
              <a:t>(Note: natural log is used to calculate the PMI values in this example, instead of log base 2)</a:t>
            </a:r>
            <a:endParaRPr lang="en-US" dirty="0"/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0" b="4607"/>
          <a:stretch/>
        </p:blipFill>
        <p:spPr>
          <a:xfrm>
            <a:off x="5141573" y="1275611"/>
            <a:ext cx="3826641" cy="349557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56</a:t>
            </a:fld>
            <a:endParaRPr lang="de-DE"/>
          </a:p>
        </p:txBody>
      </p:sp>
      <p:sp>
        <p:nvSpPr>
          <p:cNvPr id="3" name="TextBox 2"/>
          <p:cNvSpPr txBox="1"/>
          <p:nvPr/>
        </p:nvSpPr>
        <p:spPr>
          <a:xfrm>
            <a:off x="6686550" y="4760217"/>
            <a:ext cx="81304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rgbClr val="0B05FF"/>
                </a:solidFill>
              </a:rPr>
              <a:t>[Wikipedia]</a:t>
            </a: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5106077" y="3147814"/>
            <a:ext cx="3862137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40A9B027-3535-438C-A653-1BB3D582C7A6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CB263B27-E954-4C79-A4C0-66B7E7C67F6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dirty="0" err="1"/>
              <a:t>GenAI</a:t>
            </a:r>
            <a:r>
              <a:rPr lang="de-DE" dirty="0"/>
              <a:t>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186718539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Approaches for Representing Word Semantics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type="body" sz="quarter" idx="16"/>
          </p:nvPr>
        </p:nvSpPr>
        <p:spPr>
          <a:xfrm>
            <a:off x="214312" y="2118337"/>
            <a:ext cx="4172400" cy="1749557"/>
          </a:xfrm>
          <a:noFill/>
          <a:ln w="25400"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Distributional Semantics (</a:t>
            </a:r>
            <a:r>
              <a:rPr lang="en-US" b="1" i="1" dirty="0"/>
              <a:t>Count</a:t>
            </a:r>
            <a:r>
              <a:rPr lang="en-US" b="1" dirty="0"/>
              <a:t>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Used since the 90’s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Sparse word-context PMI/PPMI matrix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Decomposed with SVD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type="body" sz="quarter" idx="17"/>
          </p:nvPr>
        </p:nvSpPr>
        <p:spPr>
          <a:xfrm>
            <a:off x="4576063" y="2118338"/>
            <a:ext cx="4172400" cy="1696388"/>
          </a:xfrm>
          <a:solidFill>
            <a:schemeClr val="accent2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Word Embeddings (</a:t>
            </a:r>
            <a:r>
              <a:rPr lang="en-US" b="1" i="1" dirty="0"/>
              <a:t>Predict</a:t>
            </a:r>
            <a:r>
              <a:rPr lang="en-US" b="1" dirty="0"/>
              <a:t>)</a:t>
            </a:r>
          </a:p>
          <a:p>
            <a:r>
              <a:rPr lang="en-US" sz="1800" dirty="0">
                <a:cs typeface="Courier New" panose="02070309020205020404" pitchFamily="49" charset="0"/>
              </a:rPr>
              <a:t>word2vec</a:t>
            </a:r>
            <a:r>
              <a:rPr lang="en-US" sz="1800" dirty="0"/>
              <a:t> </a:t>
            </a:r>
            <a:r>
              <a:rPr lang="en-US" sz="1800" i="1" dirty="0"/>
              <a:t>(</a:t>
            </a:r>
            <a:r>
              <a:rPr lang="en-US" sz="1800" i="1" dirty="0" err="1"/>
              <a:t>Mikolov</a:t>
            </a:r>
            <a:r>
              <a:rPr lang="en-US" sz="1800" i="1" dirty="0"/>
              <a:t> et al., 2013)</a:t>
            </a:r>
          </a:p>
          <a:p>
            <a:r>
              <a:rPr lang="en-US" sz="1800" dirty="0" err="1"/>
              <a:t>GloVe</a:t>
            </a:r>
            <a:r>
              <a:rPr lang="en-US" sz="1800" dirty="0"/>
              <a:t> </a:t>
            </a:r>
            <a:r>
              <a:rPr lang="en-US" sz="1800" i="1" dirty="0"/>
              <a:t>(Pennington et al., 2014)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F92B3FB-2F82-4CB9-93A4-1640FC20E3C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57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Datumsplatzhalter 19">
            <a:extLst>
              <a:ext uri="{FF2B5EF4-FFF2-40B4-BE49-F238E27FC236}">
                <a16:creationId xmlns:a16="http://schemas.microsoft.com/office/drawing/2014/main" id="{32C270F9-B0AC-4D50-950A-627B96CA862C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21" name="Fußzeilenplatzhalter 20">
            <a:extLst>
              <a:ext uri="{FF2B5EF4-FFF2-40B4-BE49-F238E27FC236}">
                <a16:creationId xmlns:a16="http://schemas.microsoft.com/office/drawing/2014/main" id="{485FA797-520E-44DC-8208-09F4C5BAD47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1799424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000" dirty="0"/>
              <a:t>Embedding Approaches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Represent each word with a low-dimensional vector</a:t>
            </a:r>
          </a:p>
          <a:p>
            <a:r>
              <a:rPr lang="en-US" dirty="0"/>
              <a:t>Word similarity = vector similarity</a:t>
            </a:r>
          </a:p>
          <a:p>
            <a:r>
              <a:rPr lang="en-US" dirty="0"/>
              <a:t>Key idea: Predict surrounding words of every word</a:t>
            </a:r>
          </a:p>
          <a:p>
            <a:r>
              <a:rPr lang="en-US" dirty="0"/>
              <a:t>Faster and can easily incorporate a new sentence/document or add a word to the vocabulary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4355B3A-9CF0-4262-BE73-6485C45F851F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E188CA2-D5F1-4460-821F-4578E101401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168708099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Represent</a:t>
            </a:r>
            <a:r>
              <a:rPr lang="en-US" dirty="0"/>
              <a:t> the meaning of a </a:t>
            </a:r>
            <a:r>
              <a:rPr lang="en-US" b="1" dirty="0"/>
              <a:t>word</a:t>
            </a:r>
            <a:r>
              <a:rPr lang="en-US" dirty="0"/>
              <a:t> – word2vec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dirty="0"/>
              <a:t>2 basic models: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0B05FF"/>
                </a:solidFill>
              </a:rPr>
              <a:t>Continuous Bag of Word </a:t>
            </a:r>
            <a:r>
              <a:rPr lang="en-US" dirty="0"/>
              <a:t>(</a:t>
            </a:r>
            <a:r>
              <a:rPr lang="en-US" dirty="0">
                <a:solidFill>
                  <a:srgbClr val="0B05FF"/>
                </a:solidFill>
              </a:rPr>
              <a:t>CBOW</a:t>
            </a:r>
            <a:r>
              <a:rPr lang="en-US" dirty="0"/>
              <a:t>): use a window to predict the middle word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0B05FF"/>
                </a:solidFill>
              </a:rPr>
              <a:t>Skip-gram </a:t>
            </a:r>
            <a:r>
              <a:rPr lang="en-US" dirty="0"/>
              <a:t>(</a:t>
            </a:r>
            <a:r>
              <a:rPr lang="en-US" dirty="0">
                <a:solidFill>
                  <a:srgbClr val="0B05FF"/>
                </a:solidFill>
              </a:rPr>
              <a:t>SG</a:t>
            </a:r>
            <a:r>
              <a:rPr lang="en-US" dirty="0"/>
              <a:t>): use a word to predict the surrounding ones in window. 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59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1833303"/>
            <a:ext cx="4734708" cy="2880320"/>
          </a:xfrm>
          <a:prstGeom prst="rect">
            <a:avLst/>
          </a:prstGeom>
        </p:spPr>
      </p:pic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711F4354-EF21-4A3D-A69B-B803E19C1D16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A3481EB0-07E2-4550-935E-2DAE67F282B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1543691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DBC160-2FC8-48E2-BE73-45F3F8FA4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 string queries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A642551-5D83-4B63-89FD-9E701CF2A25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Rank documents by “usefulness” or “relevance” </a:t>
            </a:r>
            <a:br>
              <a:rPr lang="en-US" dirty="0"/>
            </a:br>
            <a:r>
              <a:rPr lang="en-US" dirty="0"/>
              <a:t>that “match” a query string (e.g., “sorting”)</a:t>
            </a:r>
          </a:p>
          <a:p>
            <a:r>
              <a:rPr lang="en-US" dirty="0"/>
              <a:t>Rank score from [0,1]</a:t>
            </a:r>
          </a:p>
          <a:p>
            <a:pPr lvl="1"/>
            <a:r>
              <a:rPr lang="en-US" dirty="0"/>
              <a:t>For each document in the repository </a:t>
            </a:r>
            <a:r>
              <a:rPr lang="en-US" dirty="0" err="1"/>
              <a:t>w.r.t.</a:t>
            </a:r>
            <a:r>
              <a:rPr lang="en-US" dirty="0"/>
              <a:t> a certain query</a:t>
            </a:r>
          </a:p>
          <a:p>
            <a:r>
              <a:rPr lang="en-US" dirty="0"/>
              <a:t>No notion of a “correct” answer</a:t>
            </a:r>
          </a:p>
          <a:p>
            <a:pPr lvl="1"/>
            <a:r>
              <a:rPr lang="en-US" dirty="0"/>
              <a:t>Only local perspectives of “match” and “relevance” as a utility measure</a:t>
            </a:r>
          </a:p>
          <a:p>
            <a:pPr lvl="1"/>
            <a:r>
              <a:rPr lang="en-US" dirty="0"/>
              <a:t>In human (principal) as well as agent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708E7B-FBBE-404F-8DFD-7BB829D39506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93BDF90-166F-4DE9-B3FD-F27E63EEA86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EEF595-5150-4346-A6EB-7297F50EA4C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894630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Word2vec – Continuous Bag of Words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6"/>
          </p:nvPr>
        </p:nvSpPr>
        <p:spPr>
          <a:xfrm>
            <a:off x="214311" y="1779662"/>
            <a:ext cx="3913251" cy="2879651"/>
          </a:xfrm>
        </p:spPr>
        <p:txBody>
          <a:bodyPr/>
          <a:lstStyle/>
          <a:p>
            <a:r>
              <a:rPr lang="en-US" dirty="0"/>
              <a:t>E.g. “The cat sat on floor”</a:t>
            </a:r>
          </a:p>
          <a:p>
            <a:pPr lvl="1"/>
            <a:r>
              <a:rPr lang="en-US" dirty="0"/>
              <a:t>Window size =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60</a:t>
            </a:fld>
            <a:endParaRPr lang="en-US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84486C73-4BF9-4738-8CE3-7C51DA70513C}"/>
              </a:ext>
            </a:extLst>
          </p:cNvPr>
          <p:cNvGrpSpPr/>
          <p:nvPr/>
        </p:nvGrpSpPr>
        <p:grpSpPr>
          <a:xfrm>
            <a:off x="5250193" y="1922274"/>
            <a:ext cx="3454812" cy="2517473"/>
            <a:chOff x="5250193" y="1922274"/>
            <a:chExt cx="3454812" cy="251747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2150" y="1922274"/>
              <a:ext cx="2159198" cy="2517473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5252442" y="2253759"/>
              <a:ext cx="360996" cy="248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13" dirty="0">
                  <a:solidFill>
                    <a:srgbClr val="FF0000"/>
                  </a:solidFill>
                </a:rPr>
                <a:t>the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252442" y="2730604"/>
              <a:ext cx="344966" cy="248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13" dirty="0">
                  <a:solidFill>
                    <a:srgbClr val="FF0000"/>
                  </a:solidFill>
                </a:rPr>
                <a:t>cat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250193" y="3627279"/>
              <a:ext cx="322524" cy="248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13" dirty="0">
                  <a:solidFill>
                    <a:srgbClr val="FF0000"/>
                  </a:solidFill>
                </a:rPr>
                <a:t>on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252442" y="4064432"/>
              <a:ext cx="437940" cy="248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13" dirty="0">
                  <a:solidFill>
                    <a:srgbClr val="FF0000"/>
                  </a:solidFill>
                </a:rPr>
                <a:t>floor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363245" y="3181011"/>
              <a:ext cx="341760" cy="248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13" dirty="0">
                  <a:solidFill>
                    <a:schemeClr val="accent2">
                      <a:lumMod val="75000"/>
                    </a:schemeClr>
                  </a:solidFill>
                </a:rPr>
                <a:t>sat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E50448F-3C81-ED42-8DE7-6CDE5488D061}"/>
              </a:ext>
            </a:extLst>
          </p:cNvPr>
          <p:cNvSpPr txBox="1"/>
          <p:nvPr/>
        </p:nvSpPr>
        <p:spPr>
          <a:xfrm>
            <a:off x="627641" y="4561413"/>
            <a:ext cx="83512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B05FF"/>
                </a:solidFill>
              </a:rPr>
              <a:t>Distributed Representations of Words and Phrases and their Compositionality Tomas </a:t>
            </a:r>
            <a:r>
              <a:rPr lang="en-US" sz="900" dirty="0" err="1">
                <a:solidFill>
                  <a:srgbClr val="0B05FF"/>
                </a:solidFill>
              </a:rPr>
              <a:t>Mikolov</a:t>
            </a:r>
            <a:r>
              <a:rPr lang="en-US" sz="900" dirty="0">
                <a:solidFill>
                  <a:srgbClr val="0B05FF"/>
                </a:solidFill>
              </a:rPr>
              <a:t>, Ilya </a:t>
            </a:r>
            <a:r>
              <a:rPr lang="en-US" sz="900" dirty="0" err="1">
                <a:solidFill>
                  <a:srgbClr val="0B05FF"/>
                </a:solidFill>
              </a:rPr>
              <a:t>Sutskever</a:t>
            </a:r>
            <a:r>
              <a:rPr lang="en-US" sz="900" dirty="0">
                <a:solidFill>
                  <a:srgbClr val="0B05FF"/>
                </a:solidFill>
              </a:rPr>
              <a:t>, Kai Chen, Greg </a:t>
            </a:r>
            <a:r>
              <a:rPr lang="en-US" sz="900" dirty="0" err="1">
                <a:solidFill>
                  <a:srgbClr val="0B05FF"/>
                </a:solidFill>
              </a:rPr>
              <a:t>Corrado</a:t>
            </a:r>
            <a:r>
              <a:rPr lang="en-US" sz="900" dirty="0">
                <a:solidFill>
                  <a:srgbClr val="0B05FF"/>
                </a:solidFill>
              </a:rPr>
              <a:t>, Jeffrey Dean, NIPS </a:t>
            </a:r>
            <a:r>
              <a:rPr lang="en-US" sz="900" b="1" dirty="0">
                <a:solidFill>
                  <a:srgbClr val="FF0000"/>
                </a:solidFill>
              </a:rPr>
              <a:t>2013</a:t>
            </a:r>
          </a:p>
        </p:txBody>
      </p:sp>
      <p:sp>
        <p:nvSpPr>
          <p:cNvPr id="13" name="Datumsplatzhalter 12">
            <a:extLst>
              <a:ext uri="{FF2B5EF4-FFF2-40B4-BE49-F238E27FC236}">
                <a16:creationId xmlns:a16="http://schemas.microsoft.com/office/drawing/2014/main" id="{04565C64-5BE1-406C-B8EB-7297677200D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14" name="Fußzeilenplatzhalter 13">
            <a:extLst>
              <a:ext uri="{FF2B5EF4-FFF2-40B4-BE49-F238E27FC236}">
                <a16:creationId xmlns:a16="http://schemas.microsoft.com/office/drawing/2014/main" id="{E08C0D84-CFAC-4EE7-BA6E-2EE9519B7A81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107518516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AB9D96-4197-45D9-939E-B318A2A79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68" y="1203598"/>
            <a:ext cx="8533695" cy="503882"/>
          </a:xfrm>
        </p:spPr>
        <p:txBody>
          <a:bodyPr/>
          <a:lstStyle/>
          <a:p>
            <a:r>
              <a:rPr lang="en-US" dirty="0"/>
              <a:t>Word2vec – Continuous Bag of Words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61</a:t>
            </a:fld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2502750" y="1846550"/>
            <a:ext cx="154305" cy="1337310"/>
            <a:chOff x="1800225" y="419100"/>
            <a:chExt cx="182880" cy="1828800"/>
          </a:xfrm>
        </p:grpSpPr>
        <p:sp>
          <p:nvSpPr>
            <p:cNvPr id="9" name="Rectangle 8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502751" y="3459620"/>
            <a:ext cx="154305" cy="1337310"/>
            <a:chOff x="1800225" y="419100"/>
            <a:chExt cx="182880" cy="1828800"/>
          </a:xfrm>
        </p:grpSpPr>
        <p:sp>
          <p:nvSpPr>
            <p:cNvPr id="22" name="Rectangle 21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2196710" y="2344466"/>
            <a:ext cx="356188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cat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196710" y="3994544"/>
            <a:ext cx="330540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on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4449257" y="2867960"/>
            <a:ext cx="154305" cy="802386"/>
            <a:chOff x="1800225" y="419100"/>
            <a:chExt cx="182880" cy="1097280"/>
          </a:xfrm>
        </p:grpSpPr>
        <p:sp>
          <p:nvSpPr>
            <p:cNvPr id="47" name="Rectangle 46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b="1" dirty="0">
                <a:solidFill>
                  <a:srgbClr val="FF0000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400484" y="2648936"/>
            <a:ext cx="154305" cy="1337310"/>
            <a:chOff x="1800225" y="419100"/>
            <a:chExt cx="182880" cy="1828800"/>
          </a:xfrm>
        </p:grpSpPr>
        <p:sp>
          <p:nvSpPr>
            <p:cNvPr id="58" name="Rectangle 57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2244130" y="1563638"/>
            <a:ext cx="793807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Input layer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2657056" y="1846551"/>
            <a:ext cx="1792202" cy="1021409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2" name="Straight Connector 71"/>
          <p:cNvCxnSpPr/>
          <p:nvPr/>
        </p:nvCxnSpPr>
        <p:spPr>
          <a:xfrm flipV="1">
            <a:off x="2657055" y="2865743"/>
            <a:ext cx="1792202" cy="593877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2652336" y="3182442"/>
            <a:ext cx="1796921" cy="487904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9" name="Straight Connector 78"/>
          <p:cNvCxnSpPr/>
          <p:nvPr/>
        </p:nvCxnSpPr>
        <p:spPr>
          <a:xfrm flipV="1">
            <a:off x="2657055" y="3678644"/>
            <a:ext cx="1792202" cy="1118287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sp>
        <p:nvSpPr>
          <p:cNvPr id="82" name="TextBox 81"/>
          <p:cNvSpPr txBox="1"/>
          <p:nvPr/>
        </p:nvSpPr>
        <p:spPr>
          <a:xfrm>
            <a:off x="4190639" y="2288874"/>
            <a:ext cx="899605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Hidden layer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722279" y="3202287"/>
            <a:ext cx="356188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sat</a:t>
            </a:r>
          </a:p>
        </p:txBody>
      </p:sp>
      <p:cxnSp>
        <p:nvCxnSpPr>
          <p:cNvPr id="84" name="Straight Connector 83"/>
          <p:cNvCxnSpPr/>
          <p:nvPr/>
        </p:nvCxnSpPr>
        <p:spPr>
          <a:xfrm flipV="1">
            <a:off x="4603562" y="2648252"/>
            <a:ext cx="1796922" cy="217491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4603562" y="3670346"/>
            <a:ext cx="1796922" cy="315901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sp>
        <p:nvSpPr>
          <p:cNvPr id="91" name="TextBox 90"/>
          <p:cNvSpPr txBox="1"/>
          <p:nvPr/>
        </p:nvSpPr>
        <p:spPr>
          <a:xfrm>
            <a:off x="6091822" y="2322316"/>
            <a:ext cx="899605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Output layer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191117" y="3154238"/>
            <a:ext cx="633507" cy="404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one-hot</a:t>
            </a:r>
          </a:p>
          <a:p>
            <a:r>
              <a:rPr lang="en-US" sz="1013" dirty="0">
                <a:latin typeface="TheSans UHH" panose="020B0502050302020203" pitchFamily="34" charset="0"/>
              </a:rPr>
              <a:t>vector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097278" y="3154238"/>
            <a:ext cx="633507" cy="404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one-hot</a:t>
            </a:r>
          </a:p>
          <a:p>
            <a:r>
              <a:rPr lang="en-US" sz="1013" dirty="0">
                <a:latin typeface="TheSans UHH" panose="020B0502050302020203" pitchFamily="34" charset="0"/>
              </a:rPr>
              <a:t>vector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99592" y="1924845"/>
            <a:ext cx="1624163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solidFill>
                  <a:srgbClr val="FF0000"/>
                </a:solidFill>
                <a:latin typeface="TheSans UHH" panose="020B0502050302020203" pitchFamily="34" charset="0"/>
              </a:rPr>
              <a:t>Index of cat in vocabulary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102C8B9-5E7E-40E5-990A-64CC9AD1E5F4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E83982B-B819-4CEC-943D-B96DC97673E0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170959506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AB9D96-4197-45D9-939E-B318A2A79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68" y="1203598"/>
            <a:ext cx="8533695" cy="503882"/>
          </a:xfrm>
        </p:spPr>
        <p:txBody>
          <a:bodyPr/>
          <a:lstStyle/>
          <a:p>
            <a:r>
              <a:rPr lang="en-US" dirty="0"/>
              <a:t>Word2vec – Continuous Bag of Words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62</a:t>
            </a:fld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2502750" y="1846550"/>
            <a:ext cx="154305" cy="1337310"/>
            <a:chOff x="1800225" y="419100"/>
            <a:chExt cx="182880" cy="1828800"/>
          </a:xfrm>
        </p:grpSpPr>
        <p:sp>
          <p:nvSpPr>
            <p:cNvPr id="9" name="Rectangle 8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502751" y="3459620"/>
            <a:ext cx="154305" cy="1337310"/>
            <a:chOff x="1800225" y="419100"/>
            <a:chExt cx="182880" cy="1828800"/>
          </a:xfrm>
        </p:grpSpPr>
        <p:sp>
          <p:nvSpPr>
            <p:cNvPr id="22" name="Rectangle 21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2196710" y="2344466"/>
            <a:ext cx="356188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cat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196710" y="3994544"/>
            <a:ext cx="330540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on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4449257" y="2867960"/>
            <a:ext cx="154305" cy="802386"/>
            <a:chOff x="1800225" y="419100"/>
            <a:chExt cx="182880" cy="1097280"/>
          </a:xfrm>
        </p:grpSpPr>
        <p:sp>
          <p:nvSpPr>
            <p:cNvPr id="47" name="Rectangle 46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b="1" dirty="0">
                <a:solidFill>
                  <a:srgbClr val="FF0000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400484" y="2648936"/>
            <a:ext cx="154305" cy="1337310"/>
            <a:chOff x="1800225" y="419100"/>
            <a:chExt cx="182880" cy="1828800"/>
          </a:xfrm>
        </p:grpSpPr>
        <p:sp>
          <p:nvSpPr>
            <p:cNvPr id="58" name="Rectangle 57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2244130" y="1563638"/>
            <a:ext cx="793807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Input layer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2657056" y="1846551"/>
            <a:ext cx="1792202" cy="1021409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2" name="Straight Connector 71"/>
          <p:cNvCxnSpPr/>
          <p:nvPr/>
        </p:nvCxnSpPr>
        <p:spPr>
          <a:xfrm flipV="1">
            <a:off x="2657055" y="2865743"/>
            <a:ext cx="1792202" cy="593877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2652336" y="3182442"/>
            <a:ext cx="1796921" cy="487904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9" name="Straight Connector 78"/>
          <p:cNvCxnSpPr/>
          <p:nvPr/>
        </p:nvCxnSpPr>
        <p:spPr>
          <a:xfrm flipV="1">
            <a:off x="2657055" y="3678644"/>
            <a:ext cx="1792202" cy="1118287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sp>
        <p:nvSpPr>
          <p:cNvPr id="82" name="TextBox 81"/>
          <p:cNvSpPr txBox="1"/>
          <p:nvPr/>
        </p:nvSpPr>
        <p:spPr>
          <a:xfrm>
            <a:off x="4190639" y="2288874"/>
            <a:ext cx="899605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Hidden layer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722279" y="3202287"/>
            <a:ext cx="356188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sat</a:t>
            </a:r>
          </a:p>
        </p:txBody>
      </p:sp>
      <p:cxnSp>
        <p:nvCxnSpPr>
          <p:cNvPr id="84" name="Straight Connector 83"/>
          <p:cNvCxnSpPr/>
          <p:nvPr/>
        </p:nvCxnSpPr>
        <p:spPr>
          <a:xfrm flipV="1">
            <a:off x="4603562" y="2648252"/>
            <a:ext cx="1796922" cy="217491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4603562" y="3670346"/>
            <a:ext cx="1796922" cy="315901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sp>
        <p:nvSpPr>
          <p:cNvPr id="91" name="TextBox 90"/>
          <p:cNvSpPr txBox="1"/>
          <p:nvPr/>
        </p:nvSpPr>
        <p:spPr>
          <a:xfrm>
            <a:off x="6091822" y="2322316"/>
            <a:ext cx="899605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Output layer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102C8B9-5E7E-40E5-990A-64CC9AD1E5F4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E83982B-B819-4CEC-943D-B96DC97673E0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4D035986-A530-4B2C-B2BD-3AFF953AF871}"/>
                  </a:ext>
                </a:extLst>
              </p:cNvPr>
              <p:cNvSpPr txBox="1"/>
              <p:nvPr/>
            </p:nvSpPr>
            <p:spPr>
              <a:xfrm>
                <a:off x="2830196" y="2374186"/>
                <a:ext cx="725583" cy="3347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</m:sSub>
                    </m:oMath>
                  </m:oMathPara>
                </a14:m>
                <a:endParaRPr lang="en-US" sz="1575" dirty="0">
                  <a:latin typeface="TheSans UHH" panose="020B0502050302020203" pitchFamily="34" charset="0"/>
                </a:endParaRPr>
              </a:p>
            </p:txBody>
          </p:sp>
        </mc:Choice>
        <mc:Fallback xmlns="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4D035986-A530-4B2C-B2BD-3AFF953AF8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0196" y="2374186"/>
                <a:ext cx="725583" cy="33470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60BB98F2-DA37-475B-A07B-591B9CEAB05C}"/>
                  </a:ext>
                </a:extLst>
              </p:cNvPr>
              <p:cNvSpPr txBox="1"/>
              <p:nvPr/>
            </p:nvSpPr>
            <p:spPr>
              <a:xfrm>
                <a:off x="2846167" y="3824204"/>
                <a:ext cx="725583" cy="3347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</m:sSub>
                    </m:oMath>
                  </m:oMathPara>
                </a14:m>
                <a:endParaRPr lang="en-US" sz="1575" dirty="0">
                  <a:latin typeface="TheSans UHH" panose="020B0502050302020203" pitchFamily="34" charset="0"/>
                </a:endParaRPr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60BB98F2-DA37-475B-A07B-591B9CEAB0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6167" y="3824204"/>
                <a:ext cx="725583" cy="33470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TextBox 73">
            <a:extLst>
              <a:ext uri="{FF2B5EF4-FFF2-40B4-BE49-F238E27FC236}">
                <a16:creationId xmlns:a16="http://schemas.microsoft.com/office/drawing/2014/main" id="{3DBAC1A6-D401-4626-949A-5977CC224088}"/>
              </a:ext>
            </a:extLst>
          </p:cNvPr>
          <p:cNvSpPr txBox="1"/>
          <p:nvPr/>
        </p:nvSpPr>
        <p:spPr>
          <a:xfrm>
            <a:off x="2041972" y="3033154"/>
            <a:ext cx="527709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V-dim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A90AA60-DCF2-4693-88C6-AB5A4E7C51B5}"/>
              </a:ext>
            </a:extLst>
          </p:cNvPr>
          <p:cNvSpPr txBox="1"/>
          <p:nvPr/>
        </p:nvSpPr>
        <p:spPr>
          <a:xfrm>
            <a:off x="2041972" y="4627797"/>
            <a:ext cx="527709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V-dim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25B9BD7-C925-497A-AA63-4BE51679AE4E}"/>
              </a:ext>
            </a:extLst>
          </p:cNvPr>
          <p:cNvSpPr txBox="1"/>
          <p:nvPr/>
        </p:nvSpPr>
        <p:spPr>
          <a:xfrm>
            <a:off x="4335513" y="3805635"/>
            <a:ext cx="537327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N-dim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DE90B66F-B187-4CE8-91AA-22552FD606B1}"/>
                  </a:ext>
                </a:extLst>
              </p:cNvPr>
              <p:cNvSpPr txBox="1"/>
              <p:nvPr/>
            </p:nvSpPr>
            <p:spPr>
              <a:xfrm>
                <a:off x="5331164" y="3137819"/>
                <a:ext cx="805285" cy="3347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𝑊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′</m:t>
                          </m:r>
                        </m:e>
                        <m:sub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𝑉</m:t>
                          </m:r>
                        </m:sub>
                      </m:sSub>
                    </m:oMath>
                  </m:oMathPara>
                </a14:m>
                <a:endParaRPr lang="en-US" sz="1575" dirty="0">
                  <a:latin typeface="TheSans UHH" panose="020B0502050302020203" pitchFamily="34" charset="0"/>
                </a:endParaRPr>
              </a:p>
            </p:txBody>
          </p:sp>
        </mc:Choice>
        <mc:Fallback xmlns="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DE90B66F-B187-4CE8-91AA-22552FD606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1164" y="3137819"/>
                <a:ext cx="805285" cy="33470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0" name="TextBox 79">
            <a:extLst>
              <a:ext uri="{FF2B5EF4-FFF2-40B4-BE49-F238E27FC236}">
                <a16:creationId xmlns:a16="http://schemas.microsoft.com/office/drawing/2014/main" id="{02696D3E-5968-48C3-97F4-D0FE75C29A91}"/>
              </a:ext>
            </a:extLst>
          </p:cNvPr>
          <p:cNvSpPr txBox="1"/>
          <p:nvPr/>
        </p:nvSpPr>
        <p:spPr>
          <a:xfrm>
            <a:off x="6660720" y="3842113"/>
            <a:ext cx="527709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V-dim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5CB11C4-F3D8-4A64-AA93-04A4A933C122}"/>
              </a:ext>
            </a:extLst>
          </p:cNvPr>
          <p:cNvSpPr txBox="1"/>
          <p:nvPr/>
        </p:nvSpPr>
        <p:spPr>
          <a:xfrm>
            <a:off x="3901353" y="1608703"/>
            <a:ext cx="1611339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solidFill>
                  <a:srgbClr val="FF0000"/>
                </a:solidFill>
                <a:latin typeface="TheSans UHH" panose="020B0502050302020203" pitchFamily="34" charset="0"/>
              </a:rPr>
              <a:t>We must learn W and W</a:t>
            </a:r>
            <a:r>
              <a:rPr lang="en-US" sz="1013" baseline="30000" dirty="0">
                <a:solidFill>
                  <a:srgbClr val="FF0000"/>
                </a:solidFill>
                <a:latin typeface="TheSans UHH" panose="020B0502050302020203" pitchFamily="34" charset="0"/>
              </a:rPr>
              <a:t>’</a:t>
            </a:r>
            <a:r>
              <a:rPr lang="en-US" sz="1013" dirty="0">
                <a:solidFill>
                  <a:srgbClr val="FF0000"/>
                </a:solidFill>
                <a:latin typeface="TheSans UHH" panose="020B0502050302020203" pitchFamily="34" charset="0"/>
              </a:rPr>
              <a:t> </a:t>
            </a:r>
          </a:p>
        </p:txBody>
      </p:sp>
      <p:cxnSp>
        <p:nvCxnSpPr>
          <p:cNvPr id="85" name="Straight Arrow Connector 2">
            <a:extLst>
              <a:ext uri="{FF2B5EF4-FFF2-40B4-BE49-F238E27FC236}">
                <a16:creationId xmlns:a16="http://schemas.microsoft.com/office/drawing/2014/main" id="{04CEBD09-7FBD-4DBA-A40A-9258C293306A}"/>
              </a:ext>
            </a:extLst>
          </p:cNvPr>
          <p:cNvCxnSpPr>
            <a:cxnSpLocks/>
            <a:endCxn id="71" idx="3"/>
          </p:cNvCxnSpPr>
          <p:nvPr/>
        </p:nvCxnSpPr>
        <p:spPr>
          <a:xfrm flipH="1">
            <a:off x="3555779" y="1874347"/>
            <a:ext cx="1047783" cy="6671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6" name="Straight Arrow Connector 84">
            <a:extLst>
              <a:ext uri="{FF2B5EF4-FFF2-40B4-BE49-F238E27FC236}">
                <a16:creationId xmlns:a16="http://schemas.microsoft.com/office/drawing/2014/main" id="{7920FBE6-9BE9-4F5D-A053-A6BAFF8E84A7}"/>
              </a:ext>
            </a:extLst>
          </p:cNvPr>
          <p:cNvCxnSpPr>
            <a:cxnSpLocks/>
            <a:endCxn id="78" idx="0"/>
          </p:cNvCxnSpPr>
          <p:nvPr/>
        </p:nvCxnSpPr>
        <p:spPr>
          <a:xfrm>
            <a:off x="4603562" y="1874347"/>
            <a:ext cx="1130245" cy="12634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353252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AB9D96-4197-45D9-939E-B318A2A79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68" y="1203598"/>
            <a:ext cx="8533695" cy="503882"/>
          </a:xfrm>
        </p:spPr>
        <p:txBody>
          <a:bodyPr/>
          <a:lstStyle/>
          <a:p>
            <a:r>
              <a:rPr lang="en-US" dirty="0"/>
              <a:t>Word2vec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63</a:t>
            </a:fld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2502750" y="1846550"/>
            <a:ext cx="154305" cy="1337310"/>
            <a:chOff x="1800225" y="419100"/>
            <a:chExt cx="182880" cy="1828800"/>
          </a:xfrm>
        </p:grpSpPr>
        <p:sp>
          <p:nvSpPr>
            <p:cNvPr id="9" name="Rectangle 8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502751" y="3459620"/>
            <a:ext cx="154305" cy="1337310"/>
            <a:chOff x="1800225" y="419100"/>
            <a:chExt cx="182880" cy="1828800"/>
          </a:xfrm>
        </p:grpSpPr>
        <p:sp>
          <p:nvSpPr>
            <p:cNvPr id="22" name="Rectangle 21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449257" y="2867960"/>
            <a:ext cx="154305" cy="802386"/>
            <a:chOff x="1800225" y="419100"/>
            <a:chExt cx="182880" cy="1097280"/>
          </a:xfrm>
        </p:grpSpPr>
        <p:sp>
          <p:nvSpPr>
            <p:cNvPr id="47" name="Rectangle 46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b="1" dirty="0">
                <a:solidFill>
                  <a:srgbClr val="FF0000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400484" y="2648936"/>
            <a:ext cx="154305" cy="1337310"/>
            <a:chOff x="1800225" y="419100"/>
            <a:chExt cx="182880" cy="1828800"/>
          </a:xfrm>
        </p:grpSpPr>
        <p:sp>
          <p:nvSpPr>
            <p:cNvPr id="58" name="Rectangle 57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2244130" y="1563638"/>
            <a:ext cx="793807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Input layer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2657056" y="1846551"/>
            <a:ext cx="1792202" cy="1021409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2" name="Straight Connector 71"/>
          <p:cNvCxnSpPr/>
          <p:nvPr/>
        </p:nvCxnSpPr>
        <p:spPr>
          <a:xfrm flipV="1">
            <a:off x="2657055" y="2865743"/>
            <a:ext cx="1792202" cy="593877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2652336" y="3182442"/>
            <a:ext cx="1796921" cy="487904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9" name="Straight Connector 78"/>
          <p:cNvCxnSpPr/>
          <p:nvPr/>
        </p:nvCxnSpPr>
        <p:spPr>
          <a:xfrm flipV="1">
            <a:off x="2657055" y="3678644"/>
            <a:ext cx="1792202" cy="1118287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sp>
        <p:nvSpPr>
          <p:cNvPr id="82" name="TextBox 81"/>
          <p:cNvSpPr txBox="1"/>
          <p:nvPr/>
        </p:nvSpPr>
        <p:spPr>
          <a:xfrm>
            <a:off x="4153759" y="4004170"/>
            <a:ext cx="899605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Hidden layer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722279" y="3202287"/>
            <a:ext cx="356188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sat</a:t>
            </a:r>
          </a:p>
        </p:txBody>
      </p:sp>
      <p:cxnSp>
        <p:nvCxnSpPr>
          <p:cNvPr id="84" name="Straight Connector 83"/>
          <p:cNvCxnSpPr/>
          <p:nvPr/>
        </p:nvCxnSpPr>
        <p:spPr>
          <a:xfrm flipV="1">
            <a:off x="4603562" y="2648252"/>
            <a:ext cx="1796922" cy="217491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4603562" y="3670346"/>
            <a:ext cx="1796922" cy="315901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sp>
        <p:nvSpPr>
          <p:cNvPr id="91" name="TextBox 90"/>
          <p:cNvSpPr txBox="1"/>
          <p:nvPr/>
        </p:nvSpPr>
        <p:spPr>
          <a:xfrm>
            <a:off x="6091822" y="2322316"/>
            <a:ext cx="899605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Output layer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102C8B9-5E7E-40E5-990A-64CC9AD1E5F4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E83982B-B819-4CEC-943D-B96DC97673E0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DBAC1A6-D401-4626-949A-5977CC224088}"/>
              </a:ext>
            </a:extLst>
          </p:cNvPr>
          <p:cNvSpPr txBox="1"/>
          <p:nvPr/>
        </p:nvSpPr>
        <p:spPr>
          <a:xfrm>
            <a:off x="2041972" y="3033154"/>
            <a:ext cx="527709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V-dim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A90AA60-DCF2-4693-88C6-AB5A4E7C51B5}"/>
              </a:ext>
            </a:extLst>
          </p:cNvPr>
          <p:cNvSpPr txBox="1"/>
          <p:nvPr/>
        </p:nvSpPr>
        <p:spPr>
          <a:xfrm>
            <a:off x="2041972" y="4627797"/>
            <a:ext cx="527709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V-dim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25B9BD7-C925-497A-AA63-4BE51679AE4E}"/>
              </a:ext>
            </a:extLst>
          </p:cNvPr>
          <p:cNvSpPr txBox="1"/>
          <p:nvPr/>
        </p:nvSpPr>
        <p:spPr>
          <a:xfrm>
            <a:off x="4335513" y="3805635"/>
            <a:ext cx="537327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N-dim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02696D3E-5968-48C3-97F4-D0FE75C29A91}"/>
              </a:ext>
            </a:extLst>
          </p:cNvPr>
          <p:cNvSpPr txBox="1"/>
          <p:nvPr/>
        </p:nvSpPr>
        <p:spPr>
          <a:xfrm>
            <a:off x="6660720" y="3842113"/>
            <a:ext cx="527709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V-dim</a:t>
            </a:r>
          </a:p>
        </p:txBody>
      </p:sp>
      <p:sp>
        <p:nvSpPr>
          <p:cNvPr id="88" name="TextBox 31">
            <a:extLst>
              <a:ext uri="{FF2B5EF4-FFF2-40B4-BE49-F238E27FC236}">
                <a16:creationId xmlns:a16="http://schemas.microsoft.com/office/drawing/2014/main" id="{FA910524-E76E-428C-98E3-2C59E1F70C82}"/>
              </a:ext>
            </a:extLst>
          </p:cNvPr>
          <p:cNvSpPr txBox="1"/>
          <p:nvPr/>
        </p:nvSpPr>
        <p:spPr>
          <a:xfrm>
            <a:off x="2214474" y="2455090"/>
            <a:ext cx="348172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 err="1"/>
              <a:t>x</a:t>
            </a:r>
            <a:r>
              <a:rPr lang="en-US" sz="1013" baseline="-25000" dirty="0" err="1"/>
              <a:t>cat</a:t>
            </a:r>
            <a:endParaRPr lang="en-US" sz="1013" dirty="0"/>
          </a:p>
        </p:txBody>
      </p:sp>
      <p:sp>
        <p:nvSpPr>
          <p:cNvPr id="89" name="TextBox 32">
            <a:extLst>
              <a:ext uri="{FF2B5EF4-FFF2-40B4-BE49-F238E27FC236}">
                <a16:creationId xmlns:a16="http://schemas.microsoft.com/office/drawing/2014/main" id="{A730AE98-8C8F-45BB-BCAA-4C8BFC716971}"/>
              </a:ext>
            </a:extLst>
          </p:cNvPr>
          <p:cNvSpPr txBox="1"/>
          <p:nvPr/>
        </p:nvSpPr>
        <p:spPr>
          <a:xfrm>
            <a:off x="2214474" y="4105168"/>
            <a:ext cx="330540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 err="1"/>
              <a:t>x</a:t>
            </a:r>
            <a:r>
              <a:rPr lang="en-US" sz="1013" baseline="-25000" dirty="0" err="1"/>
              <a:t>on</a:t>
            </a:r>
            <a:endParaRPr lang="en-US" sz="1013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7">
                <a:extLst>
                  <a:ext uri="{FF2B5EF4-FFF2-40B4-BE49-F238E27FC236}">
                    <a16:creationId xmlns:a16="http://schemas.microsoft.com/office/drawing/2014/main" id="{4CB442CB-57BD-4750-98E8-D8034725B941}"/>
                  </a:ext>
                </a:extLst>
              </p:cNvPr>
              <p:cNvSpPr txBox="1"/>
              <p:nvPr/>
            </p:nvSpPr>
            <p:spPr>
              <a:xfrm rot="1413182">
                <a:off x="2643728" y="2701929"/>
                <a:ext cx="1922834" cy="3396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  <m:sup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r>
                        <a:rPr lang="en-US" sz="1575" i="1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𝑐𝑎𝑡</m:t>
                          </m:r>
                        </m:sub>
                      </m:sSub>
                      <m:r>
                        <a:rPr lang="en-US" sz="1575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𝑐𝑎𝑡</m:t>
                          </m:r>
                        </m:sub>
                      </m:sSub>
                    </m:oMath>
                  </m:oMathPara>
                </a14:m>
                <a:endParaRPr lang="en-US" sz="1575" dirty="0"/>
              </a:p>
            </p:txBody>
          </p:sp>
        </mc:Choice>
        <mc:Fallback xmlns="">
          <p:sp>
            <p:nvSpPr>
              <p:cNvPr id="95" name="TextBox 97">
                <a:extLst>
                  <a:ext uri="{FF2B5EF4-FFF2-40B4-BE49-F238E27FC236}">
                    <a16:creationId xmlns:a16="http://schemas.microsoft.com/office/drawing/2014/main" id="{4CB442CB-57BD-4750-98E8-D8034725B9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413182">
                <a:off x="2643728" y="2701929"/>
                <a:ext cx="1922834" cy="33964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TextBox 98">
                <a:extLst>
                  <a:ext uri="{FF2B5EF4-FFF2-40B4-BE49-F238E27FC236}">
                    <a16:creationId xmlns:a16="http://schemas.microsoft.com/office/drawing/2014/main" id="{E42E5A12-EFFF-40E2-839C-21F112B3BAE8}"/>
                  </a:ext>
                </a:extLst>
              </p:cNvPr>
              <p:cNvSpPr txBox="1"/>
              <p:nvPr/>
            </p:nvSpPr>
            <p:spPr>
              <a:xfrm rot="19631347">
                <a:off x="2719878" y="3783959"/>
                <a:ext cx="1813958" cy="3396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  <m:sup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r>
                        <a:rPr lang="en-US" sz="1575" i="1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𝑜𝑛</m:t>
                          </m:r>
                        </m:sub>
                      </m:sSub>
                      <m:r>
                        <a:rPr lang="en-US" sz="1575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𝑜𝑛</m:t>
                          </m:r>
                        </m:sub>
                      </m:sSub>
                    </m:oMath>
                  </m:oMathPara>
                </a14:m>
                <a:endParaRPr lang="en-US" sz="1575" dirty="0"/>
              </a:p>
            </p:txBody>
          </p:sp>
        </mc:Choice>
        <mc:Fallback xmlns="">
          <p:sp>
            <p:nvSpPr>
              <p:cNvPr id="96" name="TextBox 98">
                <a:extLst>
                  <a:ext uri="{FF2B5EF4-FFF2-40B4-BE49-F238E27FC236}">
                    <a16:creationId xmlns:a16="http://schemas.microsoft.com/office/drawing/2014/main" id="{E42E5A12-EFFF-40E2-839C-21F112B3BA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631347">
                <a:off x="2719878" y="3783959"/>
                <a:ext cx="1813958" cy="33964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7" name="TextBox 99">
            <a:extLst>
              <a:ext uri="{FF2B5EF4-FFF2-40B4-BE49-F238E27FC236}">
                <a16:creationId xmlns:a16="http://schemas.microsoft.com/office/drawing/2014/main" id="{05EE08D7-2E67-4210-9647-3496D99D1E57}"/>
              </a:ext>
            </a:extLst>
          </p:cNvPr>
          <p:cNvSpPr txBox="1"/>
          <p:nvPr/>
        </p:nvSpPr>
        <p:spPr>
          <a:xfrm>
            <a:off x="4083934" y="3305758"/>
            <a:ext cx="248786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/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8" name="TextBox 100">
                <a:extLst>
                  <a:ext uri="{FF2B5EF4-FFF2-40B4-BE49-F238E27FC236}">
                    <a16:creationId xmlns:a16="http://schemas.microsoft.com/office/drawing/2014/main" id="{04FB95C8-C047-4E44-91BF-3DE3EB9EC821}"/>
                  </a:ext>
                </a:extLst>
              </p:cNvPr>
              <p:cNvSpPr txBox="1"/>
              <p:nvPr/>
            </p:nvSpPr>
            <p:spPr>
              <a:xfrm>
                <a:off x="4609769" y="3097691"/>
                <a:ext cx="1026756" cy="3748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013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013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sz="1013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013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013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013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1013" i="1">
                                  <a:latin typeface="Cambria Math" panose="02040503050406030204" pitchFamily="18" charset="0"/>
                                </a:rPr>
                                <m:t>𝑐𝑎𝑡</m:t>
                              </m:r>
                            </m:sub>
                          </m:sSub>
                          <m:r>
                            <a:rPr lang="en-US" sz="1013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1013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013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1013" i="1">
                                  <a:latin typeface="Cambria Math" panose="02040503050406030204" pitchFamily="18" charset="0"/>
                                </a:rPr>
                                <m:t>𝑜𝑛</m:t>
                              </m:r>
                            </m:sub>
                          </m:sSub>
                        </m:num>
                        <m:den>
                          <m:r>
                            <a:rPr lang="en-US" sz="1013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1013" dirty="0"/>
              </a:p>
            </p:txBody>
          </p:sp>
        </mc:Choice>
        <mc:Fallback xmlns="">
          <p:sp>
            <p:nvSpPr>
              <p:cNvPr id="98" name="TextBox 100">
                <a:extLst>
                  <a:ext uri="{FF2B5EF4-FFF2-40B4-BE49-F238E27FC236}">
                    <a16:creationId xmlns:a16="http://schemas.microsoft.com/office/drawing/2014/main" id="{04FB95C8-C047-4E44-91BF-3DE3EB9EC8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9769" y="3097691"/>
                <a:ext cx="1026756" cy="37484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9" name="Table 1">
            <a:extLst>
              <a:ext uri="{FF2B5EF4-FFF2-40B4-BE49-F238E27FC236}">
                <a16:creationId xmlns:a16="http://schemas.microsoft.com/office/drawing/2014/main" id="{1E73225B-2483-42D4-BBC9-59704881E5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95695"/>
              </p:ext>
            </p:extLst>
          </p:nvPr>
        </p:nvGraphicFramePr>
        <p:xfrm>
          <a:off x="3045693" y="1369073"/>
          <a:ext cx="1851660" cy="92583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85166">
                  <a:extLst>
                    <a:ext uri="{9D8B030D-6E8A-4147-A177-3AD203B41FA5}">
                      <a16:colId xmlns:a16="http://schemas.microsoft.com/office/drawing/2014/main" val="4253241636"/>
                    </a:ext>
                  </a:extLst>
                </a:gridCol>
                <a:gridCol w="185166">
                  <a:extLst>
                    <a:ext uri="{9D8B030D-6E8A-4147-A177-3AD203B41FA5}">
                      <a16:colId xmlns:a16="http://schemas.microsoft.com/office/drawing/2014/main" val="4278168359"/>
                    </a:ext>
                  </a:extLst>
                </a:gridCol>
                <a:gridCol w="185166">
                  <a:extLst>
                    <a:ext uri="{9D8B030D-6E8A-4147-A177-3AD203B41FA5}">
                      <a16:colId xmlns:a16="http://schemas.microsoft.com/office/drawing/2014/main" val="1775200123"/>
                    </a:ext>
                  </a:extLst>
                </a:gridCol>
                <a:gridCol w="185166">
                  <a:extLst>
                    <a:ext uri="{9D8B030D-6E8A-4147-A177-3AD203B41FA5}">
                      <a16:colId xmlns:a16="http://schemas.microsoft.com/office/drawing/2014/main" val="3058570661"/>
                    </a:ext>
                  </a:extLst>
                </a:gridCol>
                <a:gridCol w="185166">
                  <a:extLst>
                    <a:ext uri="{9D8B030D-6E8A-4147-A177-3AD203B41FA5}">
                      <a16:colId xmlns:a16="http://schemas.microsoft.com/office/drawing/2014/main" val="3635929464"/>
                    </a:ext>
                  </a:extLst>
                </a:gridCol>
                <a:gridCol w="185166">
                  <a:extLst>
                    <a:ext uri="{9D8B030D-6E8A-4147-A177-3AD203B41FA5}">
                      <a16:colId xmlns:a16="http://schemas.microsoft.com/office/drawing/2014/main" val="1060927547"/>
                    </a:ext>
                  </a:extLst>
                </a:gridCol>
                <a:gridCol w="185166">
                  <a:extLst>
                    <a:ext uri="{9D8B030D-6E8A-4147-A177-3AD203B41FA5}">
                      <a16:colId xmlns:a16="http://schemas.microsoft.com/office/drawing/2014/main" val="2648937507"/>
                    </a:ext>
                  </a:extLst>
                </a:gridCol>
                <a:gridCol w="185166">
                  <a:extLst>
                    <a:ext uri="{9D8B030D-6E8A-4147-A177-3AD203B41FA5}">
                      <a16:colId xmlns:a16="http://schemas.microsoft.com/office/drawing/2014/main" val="3865230097"/>
                    </a:ext>
                  </a:extLst>
                </a:gridCol>
                <a:gridCol w="185166">
                  <a:extLst>
                    <a:ext uri="{9D8B030D-6E8A-4147-A177-3AD203B41FA5}">
                      <a16:colId xmlns:a16="http://schemas.microsoft.com/office/drawing/2014/main" val="2604712063"/>
                    </a:ext>
                  </a:extLst>
                </a:gridCol>
                <a:gridCol w="185166">
                  <a:extLst>
                    <a:ext uri="{9D8B030D-6E8A-4147-A177-3AD203B41FA5}">
                      <a16:colId xmlns:a16="http://schemas.microsoft.com/office/drawing/2014/main" val="3797226581"/>
                    </a:ext>
                  </a:extLst>
                </a:gridCol>
              </a:tblGrid>
              <a:tr h="185166"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0.1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chemeClr val="accent1"/>
                          </a:solidFill>
                        </a:rPr>
                        <a:t>2.4</a:t>
                      </a:r>
                      <a:endParaRPr lang="en-US" sz="7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1.6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1.8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0.5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0.9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3.2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11048262"/>
                  </a:ext>
                </a:extLst>
              </a:tr>
              <a:tr h="185166"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0.5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chemeClr val="accent1"/>
                          </a:solidFill>
                        </a:rPr>
                        <a:t>2.6</a:t>
                      </a:r>
                      <a:endParaRPr lang="en-US" sz="7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1.4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2.9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1.5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3.6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6.1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23160804"/>
                  </a:ext>
                </a:extLst>
              </a:tr>
              <a:tr h="185166"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chemeClr val="accent1"/>
                          </a:solidFill>
                        </a:rPr>
                        <a:t>…</a:t>
                      </a:r>
                      <a:endParaRPr lang="en-US" sz="7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68311445"/>
                  </a:ext>
                </a:extLst>
              </a:tr>
              <a:tr h="185166"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chemeClr val="accent1"/>
                          </a:solidFill>
                        </a:rPr>
                        <a:t>…</a:t>
                      </a:r>
                      <a:endParaRPr lang="en-US" sz="7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57582356"/>
                  </a:ext>
                </a:extLst>
              </a:tr>
              <a:tr h="185166"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0.6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chemeClr val="accent1"/>
                          </a:solidFill>
                        </a:rPr>
                        <a:t>1.8</a:t>
                      </a:r>
                      <a:endParaRPr lang="en-US" sz="7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2.7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1.9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2.4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2.0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1.2</a:t>
                      </a:r>
                      <a:endParaRPr lang="en-US" sz="700" b="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3399965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TextBox 156">
                <a:extLst>
                  <a:ext uri="{FF2B5EF4-FFF2-40B4-BE49-F238E27FC236}">
                    <a16:creationId xmlns:a16="http://schemas.microsoft.com/office/drawing/2014/main" id="{EA765BF0-8959-454F-904D-3C25932CB0D4}"/>
                  </a:ext>
                </a:extLst>
              </p:cNvPr>
              <p:cNvSpPr txBox="1"/>
              <p:nvPr/>
            </p:nvSpPr>
            <p:spPr>
              <a:xfrm>
                <a:off x="4933454" y="1728299"/>
                <a:ext cx="306494" cy="2482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13" i="1">
                          <a:latin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US" sz="1013" dirty="0"/>
              </a:p>
            </p:txBody>
          </p:sp>
        </mc:Choice>
        <mc:Fallback xmlns="">
          <p:sp>
            <p:nvSpPr>
              <p:cNvPr id="100" name="TextBox 156">
                <a:extLst>
                  <a:ext uri="{FF2B5EF4-FFF2-40B4-BE49-F238E27FC236}">
                    <a16:creationId xmlns:a16="http://schemas.microsoft.com/office/drawing/2014/main" id="{EA765BF0-8959-454F-904D-3C25932CB0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3454" y="1728299"/>
                <a:ext cx="306494" cy="24820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1" name="Group 158">
            <a:extLst>
              <a:ext uri="{FF2B5EF4-FFF2-40B4-BE49-F238E27FC236}">
                <a16:creationId xmlns:a16="http://schemas.microsoft.com/office/drawing/2014/main" id="{A140BDC0-CEB5-4E87-B204-4B8F80FD9128}"/>
              </a:ext>
            </a:extLst>
          </p:cNvPr>
          <p:cNvGrpSpPr/>
          <p:nvPr/>
        </p:nvGrpSpPr>
        <p:grpSpPr>
          <a:xfrm>
            <a:off x="5196062" y="1367054"/>
            <a:ext cx="154305" cy="1337310"/>
            <a:chOff x="1800225" y="419100"/>
            <a:chExt cx="182880" cy="1828800"/>
          </a:xfrm>
        </p:grpSpPr>
        <p:sp>
          <p:nvSpPr>
            <p:cNvPr id="102" name="Rectangle 159">
              <a:extLst>
                <a:ext uri="{FF2B5EF4-FFF2-40B4-BE49-F238E27FC236}">
                  <a16:creationId xmlns:a16="http://schemas.microsoft.com/office/drawing/2014/main" id="{845E3628-7BB7-480F-8F6E-658DBE2BF5C4}"/>
                </a:ext>
              </a:extLst>
            </p:cNvPr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03" name="Rectangle 160">
              <a:extLst>
                <a:ext uri="{FF2B5EF4-FFF2-40B4-BE49-F238E27FC236}">
                  <a16:creationId xmlns:a16="http://schemas.microsoft.com/office/drawing/2014/main" id="{B31CC8EF-E0D6-42B9-82AD-E1942D1A11D2}"/>
                </a:ext>
              </a:extLst>
            </p:cNvPr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104" name="Rectangle 161">
              <a:extLst>
                <a:ext uri="{FF2B5EF4-FFF2-40B4-BE49-F238E27FC236}">
                  <a16:creationId xmlns:a16="http://schemas.microsoft.com/office/drawing/2014/main" id="{0290C61F-7F94-467C-A100-3EB7DCA7BF62}"/>
                </a:ext>
              </a:extLst>
            </p:cNvPr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05" name="Rectangle 162">
              <a:extLst>
                <a:ext uri="{FF2B5EF4-FFF2-40B4-BE49-F238E27FC236}">
                  <a16:creationId xmlns:a16="http://schemas.microsoft.com/office/drawing/2014/main" id="{E3AFE204-2819-4D68-B935-E366D8645CD0}"/>
                </a:ext>
              </a:extLst>
            </p:cNvPr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06" name="Rectangle 163">
              <a:extLst>
                <a:ext uri="{FF2B5EF4-FFF2-40B4-BE49-F238E27FC236}">
                  <a16:creationId xmlns:a16="http://schemas.microsoft.com/office/drawing/2014/main" id="{9E16106F-6948-4477-9832-B84515E7B47B}"/>
                </a:ext>
              </a:extLst>
            </p:cNvPr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07" name="Rectangle 164">
              <a:extLst>
                <a:ext uri="{FF2B5EF4-FFF2-40B4-BE49-F238E27FC236}">
                  <a16:creationId xmlns:a16="http://schemas.microsoft.com/office/drawing/2014/main" id="{C23F440F-7B6E-44D2-A76F-C0C91417EB12}"/>
                </a:ext>
              </a:extLst>
            </p:cNvPr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08" name="Rectangle 165">
              <a:extLst>
                <a:ext uri="{FF2B5EF4-FFF2-40B4-BE49-F238E27FC236}">
                  <a16:creationId xmlns:a16="http://schemas.microsoft.com/office/drawing/2014/main" id="{791678EE-1AF4-4EFF-B511-231CD6889036}"/>
                </a:ext>
              </a:extLst>
            </p:cNvPr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09" name="Rectangle 166">
              <a:extLst>
                <a:ext uri="{FF2B5EF4-FFF2-40B4-BE49-F238E27FC236}">
                  <a16:creationId xmlns:a16="http://schemas.microsoft.com/office/drawing/2014/main" id="{2F03EAD0-F69A-497F-AED4-953E345ED906}"/>
                </a:ext>
              </a:extLst>
            </p:cNvPr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10" name="Rectangle 167">
              <a:extLst>
                <a:ext uri="{FF2B5EF4-FFF2-40B4-BE49-F238E27FC236}">
                  <a16:creationId xmlns:a16="http://schemas.microsoft.com/office/drawing/2014/main" id="{2ED215E8-CC10-45EA-9A68-1BE587FAF093}"/>
                </a:ext>
              </a:extLst>
            </p:cNvPr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…</a:t>
              </a:r>
            </a:p>
          </p:txBody>
        </p:sp>
        <p:sp>
          <p:nvSpPr>
            <p:cNvPr id="111" name="Rectangle 168">
              <a:extLst>
                <a:ext uri="{FF2B5EF4-FFF2-40B4-BE49-F238E27FC236}">
                  <a16:creationId xmlns:a16="http://schemas.microsoft.com/office/drawing/2014/main" id="{A4CA0F33-898E-4E2F-A21D-084039785866}"/>
                </a:ext>
              </a:extLst>
            </p:cNvPr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TextBox 169">
                <a:extLst>
                  <a:ext uri="{FF2B5EF4-FFF2-40B4-BE49-F238E27FC236}">
                    <a16:creationId xmlns:a16="http://schemas.microsoft.com/office/drawing/2014/main" id="{74F6BCD6-DB6D-4C8B-A8C0-619544052880}"/>
                  </a:ext>
                </a:extLst>
              </p:cNvPr>
              <p:cNvSpPr txBox="1"/>
              <p:nvPr/>
            </p:nvSpPr>
            <p:spPr>
              <a:xfrm>
                <a:off x="3666331" y="1059582"/>
                <a:ext cx="2551211" cy="3396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  <m:sup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r>
                        <a:rPr lang="en-US" sz="1575" i="1">
                          <a:latin typeface="Cambria Math" panose="02040503050406030204" pitchFamily="18" charset="0"/>
                        </a:rPr>
                        <m:t>              ×</m:t>
                      </m:r>
                      <m:sSub>
                        <m:sSub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𝑐𝑎𝑡</m:t>
                          </m:r>
                        </m:sub>
                      </m:sSub>
                      <m:r>
                        <a:rPr lang="en-US" sz="1575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𝑐𝑎𝑡</m:t>
                          </m:r>
                        </m:sub>
                      </m:sSub>
                    </m:oMath>
                  </m:oMathPara>
                </a14:m>
                <a:endParaRPr lang="en-US" sz="1575" dirty="0"/>
              </a:p>
            </p:txBody>
          </p:sp>
        </mc:Choice>
        <mc:Fallback xmlns="">
          <p:sp>
            <p:nvSpPr>
              <p:cNvPr id="112" name="TextBox 169">
                <a:extLst>
                  <a:ext uri="{FF2B5EF4-FFF2-40B4-BE49-F238E27FC236}">
                    <a16:creationId xmlns:a16="http://schemas.microsoft.com/office/drawing/2014/main" id="{74F6BCD6-DB6D-4C8B-A8C0-6195440528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6331" y="1059582"/>
                <a:ext cx="2551211" cy="33964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" name="Table 2">
            <a:extLst>
              <a:ext uri="{FF2B5EF4-FFF2-40B4-BE49-F238E27FC236}">
                <a16:creationId xmlns:a16="http://schemas.microsoft.com/office/drawing/2014/main" id="{10481585-9F13-4C98-A289-66F4956748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670053"/>
              </p:ext>
            </p:extLst>
          </p:nvPr>
        </p:nvGraphicFramePr>
        <p:xfrm>
          <a:off x="5728682" y="1370309"/>
          <a:ext cx="185166" cy="92583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85166">
                  <a:extLst>
                    <a:ext uri="{9D8B030D-6E8A-4147-A177-3AD203B41FA5}">
                      <a16:colId xmlns:a16="http://schemas.microsoft.com/office/drawing/2014/main" val="4255159121"/>
                    </a:ext>
                  </a:extLst>
                </a:gridCol>
              </a:tblGrid>
              <a:tr h="185166"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chemeClr val="accent1"/>
                          </a:solidFill>
                        </a:rPr>
                        <a:t>2.4</a:t>
                      </a:r>
                      <a:endParaRPr lang="en-US" sz="7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04443869"/>
                  </a:ext>
                </a:extLst>
              </a:tr>
              <a:tr h="185166"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chemeClr val="accent1"/>
                          </a:solidFill>
                        </a:rPr>
                        <a:t>2.6</a:t>
                      </a:r>
                      <a:endParaRPr lang="en-US" sz="7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45244593"/>
                  </a:ext>
                </a:extLst>
              </a:tr>
              <a:tr h="185166"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chemeClr val="accent1"/>
                          </a:solidFill>
                        </a:rPr>
                        <a:t>…</a:t>
                      </a:r>
                      <a:endParaRPr lang="en-US" sz="7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52563613"/>
                  </a:ext>
                </a:extLst>
              </a:tr>
              <a:tr h="185166"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chemeClr val="accent1"/>
                          </a:solidFill>
                        </a:rPr>
                        <a:t>…</a:t>
                      </a:r>
                      <a:endParaRPr lang="en-US" sz="7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1681552"/>
                  </a:ext>
                </a:extLst>
              </a:tr>
              <a:tr h="185166"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chemeClr val="accent1"/>
                          </a:solidFill>
                        </a:rPr>
                        <a:t>1.8</a:t>
                      </a:r>
                      <a:endParaRPr lang="en-US" sz="7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705309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TextBox 170">
                <a:extLst>
                  <a:ext uri="{FF2B5EF4-FFF2-40B4-BE49-F238E27FC236}">
                    <a16:creationId xmlns:a16="http://schemas.microsoft.com/office/drawing/2014/main" id="{A18C46AA-5374-4DCA-8220-01682F518077}"/>
                  </a:ext>
                </a:extLst>
              </p:cNvPr>
              <p:cNvSpPr txBox="1"/>
              <p:nvPr/>
            </p:nvSpPr>
            <p:spPr>
              <a:xfrm>
                <a:off x="5422571" y="1735907"/>
                <a:ext cx="311304" cy="2482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13" i="1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1013" dirty="0"/>
              </a:p>
            </p:txBody>
          </p:sp>
        </mc:Choice>
        <mc:Fallback xmlns="">
          <p:sp>
            <p:nvSpPr>
              <p:cNvPr id="114" name="TextBox 170">
                <a:extLst>
                  <a:ext uri="{FF2B5EF4-FFF2-40B4-BE49-F238E27FC236}">
                    <a16:creationId xmlns:a16="http://schemas.microsoft.com/office/drawing/2014/main" id="{A18C46AA-5374-4DCA-8220-01682F5180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2571" y="1735907"/>
                <a:ext cx="311304" cy="24820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loud Callout 4">
            <a:extLst>
              <a:ext uri="{FF2B5EF4-FFF2-40B4-BE49-F238E27FC236}">
                <a16:creationId xmlns:a16="http://schemas.microsoft.com/office/drawing/2014/main" id="{0DA7A23E-2E43-3885-35A5-A3EBD28DF1E5}"/>
              </a:ext>
            </a:extLst>
          </p:cNvPr>
          <p:cNvSpPr/>
          <p:nvPr/>
        </p:nvSpPr>
        <p:spPr>
          <a:xfrm>
            <a:off x="5345810" y="4073519"/>
            <a:ext cx="2608381" cy="864096"/>
          </a:xfrm>
          <a:prstGeom prst="cloudCallout">
            <a:avLst>
              <a:gd name="adj1" fmla="val -39593"/>
              <a:gd name="adj2" fmla="val -7767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DE" sz="1350" dirty="0">
                <a:solidFill>
                  <a:schemeClr val="bg1"/>
                </a:solidFill>
              </a:rPr>
              <a:t>What is the effect of averaging?</a:t>
            </a:r>
          </a:p>
          <a:p>
            <a:pPr algn="ctr"/>
            <a:r>
              <a:rPr lang="en-DE" sz="1350" dirty="0">
                <a:solidFill>
                  <a:schemeClr val="bg1"/>
                </a:solidFill>
              </a:rPr>
              <a:t>Concatenation?</a:t>
            </a:r>
          </a:p>
        </p:txBody>
      </p:sp>
    </p:spTree>
    <p:extLst>
      <p:ext uri="{BB962C8B-B14F-4D97-AF65-F5344CB8AC3E}">
        <p14:creationId xmlns:p14="http://schemas.microsoft.com/office/powerpoint/2010/main" val="253025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12" grpId="0"/>
      <p:bldP spid="114" grpId="0"/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AB9D96-4197-45D9-939E-B318A2A79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68" y="1203598"/>
            <a:ext cx="8533695" cy="503882"/>
          </a:xfrm>
        </p:spPr>
        <p:txBody>
          <a:bodyPr/>
          <a:lstStyle/>
          <a:p>
            <a:r>
              <a:rPr lang="en-US" dirty="0"/>
              <a:t>Word2vec – Continuous Bag of Words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64</a:t>
            </a:fld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2502750" y="1846550"/>
            <a:ext cx="154305" cy="1337310"/>
            <a:chOff x="1800225" y="419100"/>
            <a:chExt cx="182880" cy="1828800"/>
          </a:xfrm>
        </p:grpSpPr>
        <p:sp>
          <p:nvSpPr>
            <p:cNvPr id="9" name="Rectangle 8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502751" y="3459620"/>
            <a:ext cx="154305" cy="1337310"/>
            <a:chOff x="1800225" y="419100"/>
            <a:chExt cx="182880" cy="1828800"/>
          </a:xfrm>
        </p:grpSpPr>
        <p:sp>
          <p:nvSpPr>
            <p:cNvPr id="22" name="Rectangle 21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2196710" y="2344466"/>
            <a:ext cx="356188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cat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196710" y="3994544"/>
            <a:ext cx="330540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on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4449257" y="2867960"/>
            <a:ext cx="154305" cy="802386"/>
            <a:chOff x="1800225" y="419100"/>
            <a:chExt cx="182880" cy="1097280"/>
          </a:xfrm>
        </p:grpSpPr>
        <p:sp>
          <p:nvSpPr>
            <p:cNvPr id="47" name="Rectangle 46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b="1" dirty="0">
                <a:solidFill>
                  <a:srgbClr val="FF0000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400484" y="2648936"/>
            <a:ext cx="154305" cy="1337310"/>
            <a:chOff x="1800225" y="419100"/>
            <a:chExt cx="182880" cy="1828800"/>
          </a:xfrm>
        </p:grpSpPr>
        <p:sp>
          <p:nvSpPr>
            <p:cNvPr id="58" name="Rectangle 57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2244130" y="1563638"/>
            <a:ext cx="793807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Input layer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2657056" y="1846551"/>
            <a:ext cx="1792202" cy="1021409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2" name="Straight Connector 71"/>
          <p:cNvCxnSpPr/>
          <p:nvPr/>
        </p:nvCxnSpPr>
        <p:spPr>
          <a:xfrm flipV="1">
            <a:off x="2657055" y="2865743"/>
            <a:ext cx="1792202" cy="593877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2652336" y="3182442"/>
            <a:ext cx="1796921" cy="487904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9" name="Straight Connector 78"/>
          <p:cNvCxnSpPr/>
          <p:nvPr/>
        </p:nvCxnSpPr>
        <p:spPr>
          <a:xfrm flipV="1">
            <a:off x="2657055" y="3678644"/>
            <a:ext cx="1792202" cy="1118287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84" name="Straight Connector 83"/>
          <p:cNvCxnSpPr/>
          <p:nvPr/>
        </p:nvCxnSpPr>
        <p:spPr>
          <a:xfrm flipV="1">
            <a:off x="4603562" y="2648252"/>
            <a:ext cx="1796922" cy="217491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4603562" y="3670346"/>
            <a:ext cx="1796922" cy="315901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sp>
        <p:nvSpPr>
          <p:cNvPr id="91" name="TextBox 90"/>
          <p:cNvSpPr txBox="1"/>
          <p:nvPr/>
        </p:nvSpPr>
        <p:spPr>
          <a:xfrm>
            <a:off x="6091822" y="2322316"/>
            <a:ext cx="899605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Output layer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102C8B9-5E7E-40E5-990A-64CC9AD1E5F4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E83982B-B819-4CEC-943D-B96DC97673E0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4D035986-A530-4B2C-B2BD-3AFF953AF871}"/>
                  </a:ext>
                </a:extLst>
              </p:cNvPr>
              <p:cNvSpPr txBox="1"/>
              <p:nvPr/>
            </p:nvSpPr>
            <p:spPr>
              <a:xfrm>
                <a:off x="2830196" y="2374186"/>
                <a:ext cx="725583" cy="3347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</m:sSub>
                    </m:oMath>
                  </m:oMathPara>
                </a14:m>
                <a:endParaRPr lang="en-US" sz="1575" dirty="0">
                  <a:latin typeface="TheSans UHH" panose="020B0502050302020203" pitchFamily="34" charset="0"/>
                </a:endParaRPr>
              </a:p>
            </p:txBody>
          </p:sp>
        </mc:Choice>
        <mc:Fallback xmlns="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4D035986-A530-4B2C-B2BD-3AFF953AF8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0196" y="2374186"/>
                <a:ext cx="725583" cy="33470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60BB98F2-DA37-475B-A07B-591B9CEAB05C}"/>
                  </a:ext>
                </a:extLst>
              </p:cNvPr>
              <p:cNvSpPr txBox="1"/>
              <p:nvPr/>
            </p:nvSpPr>
            <p:spPr>
              <a:xfrm>
                <a:off x="2846167" y="3824204"/>
                <a:ext cx="725583" cy="3347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</m:sSub>
                    </m:oMath>
                  </m:oMathPara>
                </a14:m>
                <a:endParaRPr lang="en-US" sz="1575" dirty="0">
                  <a:latin typeface="TheSans UHH" panose="020B0502050302020203" pitchFamily="34" charset="0"/>
                </a:endParaRPr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60BB98F2-DA37-475B-A07B-591B9CEAB0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6167" y="3824204"/>
                <a:ext cx="725583" cy="33470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TextBox 73">
            <a:extLst>
              <a:ext uri="{FF2B5EF4-FFF2-40B4-BE49-F238E27FC236}">
                <a16:creationId xmlns:a16="http://schemas.microsoft.com/office/drawing/2014/main" id="{3DBAC1A6-D401-4626-949A-5977CC224088}"/>
              </a:ext>
            </a:extLst>
          </p:cNvPr>
          <p:cNvSpPr txBox="1"/>
          <p:nvPr/>
        </p:nvSpPr>
        <p:spPr>
          <a:xfrm>
            <a:off x="2041972" y="3033154"/>
            <a:ext cx="527709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V-dim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A90AA60-DCF2-4693-88C6-AB5A4E7C51B5}"/>
              </a:ext>
            </a:extLst>
          </p:cNvPr>
          <p:cNvSpPr txBox="1"/>
          <p:nvPr/>
        </p:nvSpPr>
        <p:spPr>
          <a:xfrm>
            <a:off x="2041972" y="4627797"/>
            <a:ext cx="527709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V-dim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25B9BD7-C925-497A-AA63-4BE51679AE4E}"/>
              </a:ext>
            </a:extLst>
          </p:cNvPr>
          <p:cNvSpPr txBox="1"/>
          <p:nvPr/>
        </p:nvSpPr>
        <p:spPr>
          <a:xfrm>
            <a:off x="4335513" y="3805635"/>
            <a:ext cx="537327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N-dim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02696D3E-5968-48C3-97F4-D0FE75C29A91}"/>
              </a:ext>
            </a:extLst>
          </p:cNvPr>
          <p:cNvSpPr txBox="1"/>
          <p:nvPr/>
        </p:nvSpPr>
        <p:spPr>
          <a:xfrm>
            <a:off x="6660720" y="3842113"/>
            <a:ext cx="527709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V-dim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77">
                <a:extLst>
                  <a:ext uri="{FF2B5EF4-FFF2-40B4-BE49-F238E27FC236}">
                    <a16:creationId xmlns:a16="http://schemas.microsoft.com/office/drawing/2014/main" id="{62222BFC-A134-40B2-8245-C376DDED72C0}"/>
                  </a:ext>
                </a:extLst>
              </p:cNvPr>
              <p:cNvSpPr txBox="1"/>
              <p:nvPr/>
            </p:nvSpPr>
            <p:spPr>
              <a:xfrm>
                <a:off x="4788024" y="3104371"/>
                <a:ext cx="1442511" cy="3354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58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580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de-DE" sz="1580" b="0" i="1" smtClean="0">
                              <a:latin typeface="Cambria Math" charset="0"/>
                            </a:rPr>
                            <m:t>𝑁</m:t>
                          </m:r>
                          <m:r>
                            <a:rPr lang="en-US" sz="1580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de-DE" sz="1580" b="0" i="1" smtClean="0">
                              <a:latin typeface="Cambria Math" charset="0"/>
                            </a:rPr>
                            <m:t>𝑉</m:t>
                          </m:r>
                        </m:sub>
                        <m:sup>
                          <m:r>
                            <a:rPr lang="en-US" sz="158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r>
                        <a:rPr lang="en-US" sz="1580" i="1">
                          <a:latin typeface="Cambria Math" panose="02040503050406030204" pitchFamily="18" charset="0"/>
                        </a:rPr>
                        <m:t>×</m:t>
                      </m:r>
                      <m:acc>
                        <m:accPr>
                          <m:chr m:val="̂"/>
                          <m:ctrlPr>
                            <a:rPr lang="en-US" sz="158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58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sz="158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580" i="1">
                          <a:latin typeface="Cambria Math" panose="02040503050406030204" pitchFamily="18" charset="0"/>
                        </a:rPr>
                        <m:t>𝑧</m:t>
                      </m:r>
                    </m:oMath>
                  </m:oMathPara>
                </a14:m>
                <a:endParaRPr lang="en-US" sz="1580" dirty="0"/>
              </a:p>
            </p:txBody>
          </p:sp>
        </mc:Choice>
        <mc:Fallback xmlns="">
          <p:sp>
            <p:nvSpPr>
              <p:cNvPr id="69" name="TextBox 77">
                <a:extLst>
                  <a:ext uri="{FF2B5EF4-FFF2-40B4-BE49-F238E27FC236}">
                    <a16:creationId xmlns:a16="http://schemas.microsoft.com/office/drawing/2014/main" id="{62222BFC-A134-40B2-8245-C376DDED72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3104371"/>
                <a:ext cx="1442511" cy="33547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TextBox 85">
                <a:extLst>
                  <a:ext uri="{FF2B5EF4-FFF2-40B4-BE49-F238E27FC236}">
                    <a16:creationId xmlns:a16="http://schemas.microsoft.com/office/drawing/2014/main" id="{CCC6064E-443E-4609-9CAF-A73D11860FCD}"/>
                  </a:ext>
                </a:extLst>
              </p:cNvPr>
              <p:cNvSpPr txBox="1"/>
              <p:nvPr/>
            </p:nvSpPr>
            <p:spPr>
              <a:xfrm>
                <a:off x="6554789" y="3040909"/>
                <a:ext cx="22084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𝑠𝑜𝑓𝑡𝑚𝑎𝑥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8" name="TextBox 85">
                <a:extLst>
                  <a:ext uri="{FF2B5EF4-FFF2-40B4-BE49-F238E27FC236}">
                    <a16:creationId xmlns:a16="http://schemas.microsoft.com/office/drawing/2014/main" id="{CCC6064E-443E-4609-9CAF-A73D11860F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4789" y="3040909"/>
                <a:ext cx="2208495" cy="369332"/>
              </a:xfrm>
              <a:prstGeom prst="rect">
                <a:avLst/>
              </a:prstGeom>
              <a:blipFill>
                <a:blip r:embed="rId5"/>
                <a:stretch>
                  <a:fillRect t="-6667"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Rectangle 1">
                <a:extLst>
                  <a:ext uri="{FF2B5EF4-FFF2-40B4-BE49-F238E27FC236}">
                    <a16:creationId xmlns:a16="http://schemas.microsoft.com/office/drawing/2014/main" id="{D5760D53-183D-4F62-81FA-747CC76DC57A}"/>
                  </a:ext>
                </a:extLst>
              </p:cNvPr>
              <p:cNvSpPr/>
              <p:nvPr/>
            </p:nvSpPr>
            <p:spPr>
              <a:xfrm>
                <a:off x="4364037" y="3614085"/>
                <a:ext cx="322781" cy="300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35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35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</m:oMath>
                  </m:oMathPara>
                </a14:m>
                <a:endParaRPr lang="en-US" sz="1350" dirty="0"/>
              </a:p>
            </p:txBody>
          </p:sp>
        </mc:Choice>
        <mc:Fallback xmlns="">
          <p:sp>
            <p:nvSpPr>
              <p:cNvPr id="89" name="Rectangle 1">
                <a:extLst>
                  <a:ext uri="{FF2B5EF4-FFF2-40B4-BE49-F238E27FC236}">
                    <a16:creationId xmlns:a16="http://schemas.microsoft.com/office/drawing/2014/main" id="{D5760D53-183D-4F62-81FA-747CC76DC5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4037" y="3614085"/>
                <a:ext cx="322781" cy="300082"/>
              </a:xfrm>
              <a:prstGeom prst="rect">
                <a:avLst/>
              </a:prstGeom>
              <a:blipFill>
                <a:blip r:embed="rId6"/>
                <a:stretch>
                  <a:fillRect r="-37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0" name="TextBox 81">
            <a:extLst>
              <a:ext uri="{FF2B5EF4-FFF2-40B4-BE49-F238E27FC236}">
                <a16:creationId xmlns:a16="http://schemas.microsoft.com/office/drawing/2014/main" id="{EC38E459-6B81-4748-86BC-8312EECEB553}"/>
              </a:ext>
            </a:extLst>
          </p:cNvPr>
          <p:cNvSpPr txBox="1"/>
          <p:nvPr/>
        </p:nvSpPr>
        <p:spPr>
          <a:xfrm>
            <a:off x="4153759" y="2384470"/>
            <a:ext cx="899605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Hidden layer</a:t>
            </a:r>
          </a:p>
        </p:txBody>
      </p:sp>
      <p:sp>
        <p:nvSpPr>
          <p:cNvPr id="92" name="TextBox 68">
            <a:extLst>
              <a:ext uri="{FF2B5EF4-FFF2-40B4-BE49-F238E27FC236}">
                <a16:creationId xmlns:a16="http://schemas.microsoft.com/office/drawing/2014/main" id="{31853FEF-A7A7-4099-A3DD-9909F7653577}"/>
              </a:ext>
            </a:extLst>
          </p:cNvPr>
          <p:cNvSpPr txBox="1"/>
          <p:nvPr/>
        </p:nvSpPr>
        <p:spPr>
          <a:xfrm>
            <a:off x="3570383" y="4341462"/>
            <a:ext cx="257795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>
                <a:latin typeface="TheSans UHH" panose="020B0502050302020203" pitchFamily="34" charset="0"/>
              </a:rPr>
              <a:t>N will be the size of word vector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82">
                <a:extLst>
                  <a:ext uri="{FF2B5EF4-FFF2-40B4-BE49-F238E27FC236}">
                    <a16:creationId xmlns:a16="http://schemas.microsoft.com/office/drawing/2014/main" id="{D94EC221-6E38-4C4D-B77B-26DFCB99E29C}"/>
                  </a:ext>
                </a:extLst>
              </p:cNvPr>
              <p:cNvSpPr txBox="1"/>
              <p:nvPr/>
            </p:nvSpPr>
            <p:spPr>
              <a:xfrm>
                <a:off x="6283561" y="3971001"/>
                <a:ext cx="542456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3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135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35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m:rPr>
                            <m:sty m:val="p"/>
                          </m:rPr>
                          <a:rPr lang="en-US" sz="1350">
                            <a:latin typeface="Cambria Math" panose="02040503050406030204" pitchFamily="18" charset="0"/>
                          </a:rPr>
                          <m:t>sat</m:t>
                        </m:r>
                      </m:sub>
                    </m:sSub>
                    <m:r>
                      <a:rPr lang="en-US" sz="135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350" dirty="0"/>
                  <a:t> </a:t>
                </a:r>
              </a:p>
            </p:txBody>
          </p:sp>
        </mc:Choice>
        <mc:Fallback xmlns="">
          <p:sp>
            <p:nvSpPr>
              <p:cNvPr id="93" name="TextBox 82">
                <a:extLst>
                  <a:ext uri="{FF2B5EF4-FFF2-40B4-BE49-F238E27FC236}">
                    <a16:creationId xmlns:a16="http://schemas.microsoft.com/office/drawing/2014/main" id="{D94EC221-6E38-4C4D-B77B-26DFCB99E2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3561" y="3971001"/>
                <a:ext cx="542456" cy="30008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4958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 function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65</a:t>
            </a:fld>
            <a:endParaRPr lang="de-DE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3838"/>
            <a:ext cx="6172200" cy="2535237"/>
          </a:xfrm>
        </p:spPr>
      </p:pic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960BA788-BAF6-4B85-9E54-721A3C37B220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4968E6D-5EF2-4CA2-A910-B5B7824DCD3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 dirty="0" err="1"/>
              <a:t>GenAI</a:t>
            </a:r>
            <a:r>
              <a:rPr lang="de-DE" dirty="0"/>
              <a:t> | Ralf Möller, Sylvia Melzer</a:t>
            </a:r>
          </a:p>
        </p:txBody>
      </p:sp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id="{B6C7209F-57EF-491F-A82E-D6EC62C3C3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8" y="1694206"/>
            <a:ext cx="7560518" cy="3106259"/>
          </a:xfrm>
        </p:spPr>
      </p:pic>
      <p:sp>
        <p:nvSpPr>
          <p:cNvPr id="6" name="TextBox 5"/>
          <p:cNvSpPr txBox="1"/>
          <p:nvPr/>
        </p:nvSpPr>
        <p:spPr>
          <a:xfrm>
            <a:off x="8010109" y="4513347"/>
            <a:ext cx="81304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rgbClr val="0B05FF"/>
                </a:solidFill>
              </a:rPr>
              <a:t>[Wikipedia]</a:t>
            </a:r>
          </a:p>
        </p:txBody>
      </p:sp>
      <p:pic>
        <p:nvPicPr>
          <p:cNvPr id="10" name="Content Placeholder 4">
            <a:extLst>
              <a:ext uri="{FF2B5EF4-FFF2-40B4-BE49-F238E27FC236}">
                <a16:creationId xmlns:a16="http://schemas.microsoft.com/office/drawing/2014/main" id="{2050A598-A10A-48DE-9E8F-9296B898AE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32" y="1681218"/>
            <a:ext cx="7427168" cy="3051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00365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softmax</a:t>
            </a:r>
            <a:r>
              <a:rPr lang="en-US" dirty="0"/>
              <a:t>(</a:t>
            </a:r>
            <a:r>
              <a:rPr lang="en-US" b="1" dirty="0"/>
              <a:t>z</a:t>
            </a:r>
            <a:r>
              <a:rPr lang="en-US" dirty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66</a:t>
            </a:fld>
            <a:endParaRPr lang="de-DE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8525"/>
            <a:ext cx="4083050" cy="3725863"/>
          </a:xfrm>
        </p:spPr>
      </p:pic>
      <p:sp>
        <p:nvSpPr>
          <p:cNvPr id="11" name="TextBox 10"/>
          <p:cNvSpPr txBox="1"/>
          <p:nvPr/>
        </p:nvSpPr>
        <p:spPr>
          <a:xfrm>
            <a:off x="8100392" y="4538363"/>
            <a:ext cx="81304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rgbClr val="0B05FF"/>
                </a:solidFill>
              </a:rPr>
              <a:t>[Wikipedia]</a:t>
            </a:r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85E7E6F6-2905-418C-B1FC-D2655C148D4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46FD64E9-6A5D-4DB2-BA56-2EA5C3C55D2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pic>
        <p:nvPicPr>
          <p:cNvPr id="14" name="Content Placeholder 4">
            <a:extLst>
              <a:ext uri="{FF2B5EF4-FFF2-40B4-BE49-F238E27FC236}">
                <a16:creationId xmlns:a16="http://schemas.microsoft.com/office/drawing/2014/main" id="{81817F5A-C32F-4D4E-9DEE-E731B140D2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54"/>
          <a:stretch/>
        </p:blipFill>
        <p:spPr>
          <a:xfrm>
            <a:off x="178770" y="1773124"/>
            <a:ext cx="4132697" cy="2471851"/>
          </a:xfrm>
          <a:prstGeom prst="rect">
            <a:avLst/>
          </a:prstGeom>
        </p:spPr>
      </p:pic>
      <p:pic>
        <p:nvPicPr>
          <p:cNvPr id="15" name="Content Placeholder 4">
            <a:extLst>
              <a:ext uri="{FF2B5EF4-FFF2-40B4-BE49-F238E27FC236}">
                <a16:creationId xmlns:a16="http://schemas.microsoft.com/office/drawing/2014/main" id="{BEABBC51-B47D-4CF6-9E06-6ADA74A947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05"/>
          <a:stretch/>
        </p:blipFill>
        <p:spPr>
          <a:xfrm>
            <a:off x="4629806" y="1773124"/>
            <a:ext cx="4097156" cy="1270970"/>
          </a:xfrm>
          <a:prstGeom prst="rect">
            <a:avLst/>
          </a:prstGeom>
        </p:spPr>
      </p:pic>
      <p:sp>
        <p:nvSpPr>
          <p:cNvPr id="17" name="Rectangle 8">
            <a:extLst>
              <a:ext uri="{FF2B5EF4-FFF2-40B4-BE49-F238E27FC236}">
                <a16:creationId xmlns:a16="http://schemas.microsoft.com/office/drawing/2014/main" id="{874A72A6-BACD-42D0-B113-E950DA10E545}"/>
              </a:ext>
            </a:extLst>
          </p:cNvPr>
          <p:cNvSpPr/>
          <p:nvPr/>
        </p:nvSpPr>
        <p:spPr>
          <a:xfrm>
            <a:off x="188385" y="1743267"/>
            <a:ext cx="1431287" cy="353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9">
            <a:extLst>
              <a:ext uri="{FF2B5EF4-FFF2-40B4-BE49-F238E27FC236}">
                <a16:creationId xmlns:a16="http://schemas.microsoft.com/office/drawing/2014/main" id="{6BB4390B-066B-4015-A65B-BA0FD4FAA68D}"/>
              </a:ext>
            </a:extLst>
          </p:cNvPr>
          <p:cNvSpPr txBox="1"/>
          <p:nvPr/>
        </p:nvSpPr>
        <p:spPr>
          <a:xfrm>
            <a:off x="1251710" y="1788380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TheSans UHH" panose="020B0502050302020203" pitchFamily="34" charset="0"/>
              </a:rPr>
              <a:t>The</a:t>
            </a:r>
          </a:p>
        </p:txBody>
      </p:sp>
    </p:spTree>
    <p:extLst>
      <p:ext uri="{BB962C8B-B14F-4D97-AF65-F5344CB8AC3E}">
        <p14:creationId xmlns:p14="http://schemas.microsoft.com/office/powerpoint/2010/main" val="115561466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AB9D96-4197-45D9-939E-B318A2A79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68" y="1203598"/>
            <a:ext cx="8533695" cy="503882"/>
          </a:xfrm>
        </p:spPr>
        <p:txBody>
          <a:bodyPr/>
          <a:lstStyle/>
          <a:p>
            <a:r>
              <a:rPr lang="en-US" dirty="0"/>
              <a:t>Word2vec – Continuous Bag of Words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67</a:t>
            </a:fld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2502750" y="1846550"/>
            <a:ext cx="154305" cy="1337310"/>
            <a:chOff x="1800225" y="419100"/>
            <a:chExt cx="182880" cy="1828800"/>
          </a:xfrm>
        </p:grpSpPr>
        <p:sp>
          <p:nvSpPr>
            <p:cNvPr id="9" name="Rectangle 8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502751" y="3459620"/>
            <a:ext cx="154305" cy="1337310"/>
            <a:chOff x="1800225" y="419100"/>
            <a:chExt cx="182880" cy="1828800"/>
          </a:xfrm>
        </p:grpSpPr>
        <p:sp>
          <p:nvSpPr>
            <p:cNvPr id="22" name="Rectangle 21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2196710" y="2344466"/>
            <a:ext cx="356188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cat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196710" y="3994544"/>
            <a:ext cx="330540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on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4449257" y="2867960"/>
            <a:ext cx="154305" cy="802386"/>
            <a:chOff x="1800225" y="419100"/>
            <a:chExt cx="182880" cy="1097280"/>
          </a:xfrm>
        </p:grpSpPr>
        <p:sp>
          <p:nvSpPr>
            <p:cNvPr id="47" name="Rectangle 46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b="1" dirty="0">
                <a:solidFill>
                  <a:srgbClr val="FF0000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400484" y="2648936"/>
            <a:ext cx="154305" cy="1337310"/>
            <a:chOff x="1800225" y="419100"/>
            <a:chExt cx="182880" cy="1828800"/>
          </a:xfrm>
        </p:grpSpPr>
        <p:sp>
          <p:nvSpPr>
            <p:cNvPr id="58" name="Rectangle 57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2244130" y="1563638"/>
            <a:ext cx="793807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Input layer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2657056" y="1846551"/>
            <a:ext cx="1792202" cy="1021409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2" name="Straight Connector 71"/>
          <p:cNvCxnSpPr/>
          <p:nvPr/>
        </p:nvCxnSpPr>
        <p:spPr>
          <a:xfrm flipV="1">
            <a:off x="2657055" y="2865743"/>
            <a:ext cx="1792202" cy="593877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2652336" y="3182442"/>
            <a:ext cx="1796921" cy="487904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9" name="Straight Connector 78"/>
          <p:cNvCxnSpPr/>
          <p:nvPr/>
        </p:nvCxnSpPr>
        <p:spPr>
          <a:xfrm flipV="1">
            <a:off x="2657055" y="3678644"/>
            <a:ext cx="1792202" cy="1118287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84" name="Straight Connector 83"/>
          <p:cNvCxnSpPr/>
          <p:nvPr/>
        </p:nvCxnSpPr>
        <p:spPr>
          <a:xfrm flipV="1">
            <a:off x="4603562" y="2648252"/>
            <a:ext cx="1796922" cy="217491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4603562" y="3670346"/>
            <a:ext cx="1796922" cy="315901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sp>
        <p:nvSpPr>
          <p:cNvPr id="91" name="TextBox 90"/>
          <p:cNvSpPr txBox="1"/>
          <p:nvPr/>
        </p:nvSpPr>
        <p:spPr>
          <a:xfrm>
            <a:off x="6091822" y="2322316"/>
            <a:ext cx="899605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Output layer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102C8B9-5E7E-40E5-990A-64CC9AD1E5F4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E83982B-B819-4CEC-943D-B96DC97673E0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4D035986-A530-4B2C-B2BD-3AFF953AF871}"/>
                  </a:ext>
                </a:extLst>
              </p:cNvPr>
              <p:cNvSpPr txBox="1"/>
              <p:nvPr/>
            </p:nvSpPr>
            <p:spPr>
              <a:xfrm>
                <a:off x="2830196" y="2374186"/>
                <a:ext cx="725583" cy="3347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</m:sSub>
                    </m:oMath>
                  </m:oMathPara>
                </a14:m>
                <a:endParaRPr lang="en-US" sz="1575" dirty="0">
                  <a:latin typeface="TheSans UHH" panose="020B0502050302020203" pitchFamily="34" charset="0"/>
                </a:endParaRPr>
              </a:p>
            </p:txBody>
          </p:sp>
        </mc:Choice>
        <mc:Fallback xmlns="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4D035986-A530-4B2C-B2BD-3AFF953AF8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0196" y="2374186"/>
                <a:ext cx="725583" cy="33470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60BB98F2-DA37-475B-A07B-591B9CEAB05C}"/>
                  </a:ext>
                </a:extLst>
              </p:cNvPr>
              <p:cNvSpPr txBox="1"/>
              <p:nvPr/>
            </p:nvSpPr>
            <p:spPr>
              <a:xfrm>
                <a:off x="2846167" y="3824204"/>
                <a:ext cx="725583" cy="3347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</m:sSub>
                    </m:oMath>
                  </m:oMathPara>
                </a14:m>
                <a:endParaRPr lang="en-US" sz="1575" dirty="0">
                  <a:latin typeface="TheSans UHH" panose="020B0502050302020203" pitchFamily="34" charset="0"/>
                </a:endParaRPr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60BB98F2-DA37-475B-A07B-591B9CEAB0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6167" y="3824204"/>
                <a:ext cx="725583" cy="33470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TextBox 73">
            <a:extLst>
              <a:ext uri="{FF2B5EF4-FFF2-40B4-BE49-F238E27FC236}">
                <a16:creationId xmlns:a16="http://schemas.microsoft.com/office/drawing/2014/main" id="{3DBAC1A6-D401-4626-949A-5977CC224088}"/>
              </a:ext>
            </a:extLst>
          </p:cNvPr>
          <p:cNvSpPr txBox="1"/>
          <p:nvPr/>
        </p:nvSpPr>
        <p:spPr>
          <a:xfrm>
            <a:off x="2041972" y="3033154"/>
            <a:ext cx="527709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V-dim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A90AA60-DCF2-4693-88C6-AB5A4E7C51B5}"/>
              </a:ext>
            </a:extLst>
          </p:cNvPr>
          <p:cNvSpPr txBox="1"/>
          <p:nvPr/>
        </p:nvSpPr>
        <p:spPr>
          <a:xfrm>
            <a:off x="2041972" y="4627797"/>
            <a:ext cx="527709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V-dim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25B9BD7-C925-497A-AA63-4BE51679AE4E}"/>
              </a:ext>
            </a:extLst>
          </p:cNvPr>
          <p:cNvSpPr txBox="1"/>
          <p:nvPr/>
        </p:nvSpPr>
        <p:spPr>
          <a:xfrm>
            <a:off x="4335513" y="3805635"/>
            <a:ext cx="537327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N-dim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02696D3E-5968-48C3-97F4-D0FE75C29A91}"/>
              </a:ext>
            </a:extLst>
          </p:cNvPr>
          <p:cNvSpPr txBox="1"/>
          <p:nvPr/>
        </p:nvSpPr>
        <p:spPr>
          <a:xfrm>
            <a:off x="6660720" y="3842113"/>
            <a:ext cx="527709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V-dim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77">
                <a:extLst>
                  <a:ext uri="{FF2B5EF4-FFF2-40B4-BE49-F238E27FC236}">
                    <a16:creationId xmlns:a16="http://schemas.microsoft.com/office/drawing/2014/main" id="{62222BFC-A134-40B2-8245-C376DDED72C0}"/>
                  </a:ext>
                </a:extLst>
              </p:cNvPr>
              <p:cNvSpPr txBox="1"/>
              <p:nvPr/>
            </p:nvSpPr>
            <p:spPr>
              <a:xfrm>
                <a:off x="4788024" y="3104371"/>
                <a:ext cx="1442511" cy="3354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58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580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de-DE" sz="1580" b="0" i="1" smtClean="0">
                              <a:latin typeface="Cambria Math" charset="0"/>
                            </a:rPr>
                            <m:t>𝑁</m:t>
                          </m:r>
                          <m:r>
                            <a:rPr lang="en-US" sz="1580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de-DE" sz="1580" b="0" i="1" smtClean="0">
                              <a:latin typeface="Cambria Math" charset="0"/>
                            </a:rPr>
                            <m:t>𝑉</m:t>
                          </m:r>
                        </m:sub>
                        <m:sup>
                          <m:r>
                            <a:rPr lang="en-US" sz="158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r>
                        <a:rPr lang="en-US" sz="1580" i="1">
                          <a:latin typeface="Cambria Math" panose="02040503050406030204" pitchFamily="18" charset="0"/>
                        </a:rPr>
                        <m:t>×</m:t>
                      </m:r>
                      <m:acc>
                        <m:accPr>
                          <m:chr m:val="̂"/>
                          <m:ctrlPr>
                            <a:rPr lang="en-US" sz="158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58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sz="158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580" i="1">
                          <a:latin typeface="Cambria Math" panose="02040503050406030204" pitchFamily="18" charset="0"/>
                        </a:rPr>
                        <m:t>𝑧</m:t>
                      </m:r>
                    </m:oMath>
                  </m:oMathPara>
                </a14:m>
                <a:endParaRPr lang="en-US" sz="1580" dirty="0"/>
              </a:p>
            </p:txBody>
          </p:sp>
        </mc:Choice>
        <mc:Fallback xmlns="">
          <p:sp>
            <p:nvSpPr>
              <p:cNvPr id="69" name="TextBox 77">
                <a:extLst>
                  <a:ext uri="{FF2B5EF4-FFF2-40B4-BE49-F238E27FC236}">
                    <a16:creationId xmlns:a16="http://schemas.microsoft.com/office/drawing/2014/main" id="{62222BFC-A134-40B2-8245-C376DDED72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3104371"/>
                <a:ext cx="1442511" cy="33547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TextBox 85">
                <a:extLst>
                  <a:ext uri="{FF2B5EF4-FFF2-40B4-BE49-F238E27FC236}">
                    <a16:creationId xmlns:a16="http://schemas.microsoft.com/office/drawing/2014/main" id="{CCC6064E-443E-4609-9CAF-A73D11860FCD}"/>
                  </a:ext>
                </a:extLst>
              </p:cNvPr>
              <p:cNvSpPr txBox="1"/>
              <p:nvPr/>
            </p:nvSpPr>
            <p:spPr>
              <a:xfrm>
                <a:off x="4456903" y="3328307"/>
                <a:ext cx="22084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𝑠𝑜𝑓𝑡𝑚𝑎𝑥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8" name="TextBox 85">
                <a:extLst>
                  <a:ext uri="{FF2B5EF4-FFF2-40B4-BE49-F238E27FC236}">
                    <a16:creationId xmlns:a16="http://schemas.microsoft.com/office/drawing/2014/main" id="{CCC6064E-443E-4609-9CAF-A73D11860F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6903" y="3328307"/>
                <a:ext cx="2208495" cy="369332"/>
              </a:xfrm>
              <a:prstGeom prst="rect">
                <a:avLst/>
              </a:prstGeom>
              <a:blipFill>
                <a:blip r:embed="rId5"/>
                <a:stretch>
                  <a:fillRect t="-6557"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Rectangle 1">
                <a:extLst>
                  <a:ext uri="{FF2B5EF4-FFF2-40B4-BE49-F238E27FC236}">
                    <a16:creationId xmlns:a16="http://schemas.microsoft.com/office/drawing/2014/main" id="{D5760D53-183D-4F62-81FA-747CC76DC57A}"/>
                  </a:ext>
                </a:extLst>
              </p:cNvPr>
              <p:cNvSpPr/>
              <p:nvPr/>
            </p:nvSpPr>
            <p:spPr>
              <a:xfrm>
                <a:off x="4364037" y="3614085"/>
                <a:ext cx="322781" cy="300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35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35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</m:oMath>
                  </m:oMathPara>
                </a14:m>
                <a:endParaRPr lang="en-US" sz="1350" dirty="0"/>
              </a:p>
            </p:txBody>
          </p:sp>
        </mc:Choice>
        <mc:Fallback xmlns="">
          <p:sp>
            <p:nvSpPr>
              <p:cNvPr id="89" name="Rectangle 1">
                <a:extLst>
                  <a:ext uri="{FF2B5EF4-FFF2-40B4-BE49-F238E27FC236}">
                    <a16:creationId xmlns:a16="http://schemas.microsoft.com/office/drawing/2014/main" id="{D5760D53-183D-4F62-81FA-747CC76DC5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4037" y="3614085"/>
                <a:ext cx="322781" cy="300082"/>
              </a:xfrm>
              <a:prstGeom prst="rect">
                <a:avLst/>
              </a:prstGeom>
              <a:blipFill>
                <a:blip r:embed="rId6"/>
                <a:stretch>
                  <a:fillRect r="-37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0" name="TextBox 81">
            <a:extLst>
              <a:ext uri="{FF2B5EF4-FFF2-40B4-BE49-F238E27FC236}">
                <a16:creationId xmlns:a16="http://schemas.microsoft.com/office/drawing/2014/main" id="{EC38E459-6B81-4748-86BC-8312EECEB553}"/>
              </a:ext>
            </a:extLst>
          </p:cNvPr>
          <p:cNvSpPr txBox="1"/>
          <p:nvPr/>
        </p:nvSpPr>
        <p:spPr>
          <a:xfrm>
            <a:off x="4153759" y="2384470"/>
            <a:ext cx="899605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Hidden layer</a:t>
            </a:r>
          </a:p>
        </p:txBody>
      </p:sp>
      <p:sp>
        <p:nvSpPr>
          <p:cNvPr id="92" name="TextBox 68">
            <a:extLst>
              <a:ext uri="{FF2B5EF4-FFF2-40B4-BE49-F238E27FC236}">
                <a16:creationId xmlns:a16="http://schemas.microsoft.com/office/drawing/2014/main" id="{31853FEF-A7A7-4099-A3DD-9909F7653577}"/>
              </a:ext>
            </a:extLst>
          </p:cNvPr>
          <p:cNvSpPr txBox="1"/>
          <p:nvPr/>
        </p:nvSpPr>
        <p:spPr>
          <a:xfrm>
            <a:off x="3570383" y="4341462"/>
            <a:ext cx="257795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>
                <a:latin typeface="TheSans UHH" panose="020B0502050302020203" pitchFamily="34" charset="0"/>
              </a:rPr>
              <a:t>N will be the size of word vector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82">
                <a:extLst>
                  <a:ext uri="{FF2B5EF4-FFF2-40B4-BE49-F238E27FC236}">
                    <a16:creationId xmlns:a16="http://schemas.microsoft.com/office/drawing/2014/main" id="{D93535A8-B061-4A65-AB84-26B9E69D6CF0}"/>
                  </a:ext>
                </a:extLst>
              </p:cNvPr>
              <p:cNvSpPr txBox="1"/>
              <p:nvPr/>
            </p:nvSpPr>
            <p:spPr>
              <a:xfrm>
                <a:off x="6283561" y="3971001"/>
                <a:ext cx="542456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3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135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35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m:rPr>
                            <m:sty m:val="p"/>
                          </m:rPr>
                          <a:rPr lang="en-US" sz="1350">
                            <a:latin typeface="Cambria Math" panose="02040503050406030204" pitchFamily="18" charset="0"/>
                          </a:rPr>
                          <m:t>sat</m:t>
                        </m:r>
                      </m:sub>
                    </m:sSub>
                    <m:r>
                      <a:rPr lang="en-US" sz="135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350" dirty="0"/>
                  <a:t> </a:t>
                </a:r>
              </a:p>
            </p:txBody>
          </p:sp>
        </mc:Choice>
        <mc:Fallback xmlns="">
          <p:sp>
            <p:nvSpPr>
              <p:cNvPr id="78" name="TextBox 82">
                <a:extLst>
                  <a:ext uri="{FF2B5EF4-FFF2-40B4-BE49-F238E27FC236}">
                    <a16:creationId xmlns:a16="http://schemas.microsoft.com/office/drawing/2014/main" id="{D93535A8-B061-4A65-AB84-26B9E69D6C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3561" y="3971001"/>
                <a:ext cx="542456" cy="30008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1" name="Table 80">
            <a:extLst>
              <a:ext uri="{FF2B5EF4-FFF2-40B4-BE49-F238E27FC236}">
                <a16:creationId xmlns:a16="http://schemas.microsoft.com/office/drawing/2014/main" id="{BC24AF6D-D5F8-45A3-A22C-7C088F0DEA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833929"/>
              </p:ext>
            </p:extLst>
          </p:nvPr>
        </p:nvGraphicFramePr>
        <p:xfrm>
          <a:off x="7705458" y="2155250"/>
          <a:ext cx="246888" cy="246888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46888">
                  <a:extLst>
                    <a:ext uri="{9D8B030D-6E8A-4147-A177-3AD203B41FA5}">
                      <a16:colId xmlns:a16="http://schemas.microsoft.com/office/drawing/2014/main" val="4255159121"/>
                    </a:ext>
                  </a:extLst>
                </a:gridCol>
              </a:tblGrid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0.01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04443869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0.02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45244593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0.00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52563613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0.02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1681552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0.01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7053094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0.02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87099312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0.01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40427874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accent1"/>
                          </a:solidFill>
                        </a:rPr>
                        <a:t>0.7</a:t>
                      </a:r>
                      <a:endParaRPr lang="en-US" sz="9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92259214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95132886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0.00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9513237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Box 84">
                <a:extLst>
                  <a:ext uri="{FF2B5EF4-FFF2-40B4-BE49-F238E27FC236}">
                    <a16:creationId xmlns:a16="http://schemas.microsoft.com/office/drawing/2014/main" id="{05B3EF51-40EF-4413-940E-F6BDFDFE70E8}"/>
                  </a:ext>
                </a:extLst>
              </p:cNvPr>
              <p:cNvSpPr txBox="1"/>
              <p:nvPr/>
            </p:nvSpPr>
            <p:spPr>
              <a:xfrm>
                <a:off x="7705458" y="4743154"/>
                <a:ext cx="360740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35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35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sz="135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350" dirty="0"/>
                  <a:t> </a:t>
                </a:r>
              </a:p>
            </p:txBody>
          </p:sp>
        </mc:Choice>
        <mc:Fallback xmlns="">
          <p:sp>
            <p:nvSpPr>
              <p:cNvPr id="82" name="TextBox 84">
                <a:extLst>
                  <a:ext uri="{FF2B5EF4-FFF2-40B4-BE49-F238E27FC236}">
                    <a16:creationId xmlns:a16="http://schemas.microsoft.com/office/drawing/2014/main" id="{05B3EF51-40EF-4413-940E-F6BDFDFE70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5458" y="4743154"/>
                <a:ext cx="360740" cy="300082"/>
              </a:xfrm>
              <a:prstGeom prst="rect">
                <a:avLst/>
              </a:prstGeom>
              <a:blipFill>
                <a:blip r:embed="rId8"/>
                <a:stretch>
                  <a:fillRect b="-20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7">
                <a:extLst>
                  <a:ext uri="{FF2B5EF4-FFF2-40B4-BE49-F238E27FC236}">
                    <a16:creationId xmlns:a16="http://schemas.microsoft.com/office/drawing/2014/main" id="{8E45BCED-3126-4378-8121-3658982ED7EB}"/>
                  </a:ext>
                </a:extLst>
              </p:cNvPr>
              <p:cNvSpPr txBox="1"/>
              <p:nvPr/>
            </p:nvSpPr>
            <p:spPr>
              <a:xfrm>
                <a:off x="6613200" y="1764123"/>
                <a:ext cx="2419380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solidFill>
                      <a:srgbClr val="FF0000"/>
                    </a:solidFill>
                  </a:rPr>
                  <a:t>We would prefer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35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35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</m:oMath>
                </a14:m>
                <a:r>
                  <a:rPr lang="en-US" sz="1350" dirty="0">
                    <a:solidFill>
                      <a:srgbClr val="FF0000"/>
                    </a:solidFill>
                  </a:rPr>
                  <a:t> close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35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135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35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sz="135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𝑠𝑎𝑡</m:t>
                        </m:r>
                      </m:sub>
                    </m:sSub>
                  </m:oMath>
                </a14:m>
                <a:endParaRPr lang="en-US" sz="135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3" name="TextBox 87">
                <a:extLst>
                  <a:ext uri="{FF2B5EF4-FFF2-40B4-BE49-F238E27FC236}">
                    <a16:creationId xmlns:a16="http://schemas.microsoft.com/office/drawing/2014/main" id="{8E45BCED-3126-4378-8121-3658982ED7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3200" y="1764123"/>
                <a:ext cx="2419380" cy="300082"/>
              </a:xfrm>
              <a:prstGeom prst="rect">
                <a:avLst/>
              </a:prstGeom>
              <a:blipFill>
                <a:blip r:embed="rId9"/>
                <a:stretch>
                  <a:fillRect l="-756" t="-2000" b="-1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7441928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AB9D96-4197-45D9-939E-B318A2A79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68" y="1203598"/>
            <a:ext cx="8533695" cy="503882"/>
          </a:xfrm>
        </p:spPr>
        <p:txBody>
          <a:bodyPr/>
          <a:lstStyle/>
          <a:p>
            <a:r>
              <a:rPr lang="en-US" dirty="0"/>
              <a:t>Word2vec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68</a:t>
            </a:fld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2502750" y="1846550"/>
            <a:ext cx="154305" cy="1337310"/>
            <a:chOff x="1800225" y="419100"/>
            <a:chExt cx="182880" cy="1828800"/>
          </a:xfrm>
        </p:grpSpPr>
        <p:sp>
          <p:nvSpPr>
            <p:cNvPr id="9" name="Rectangle 8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502751" y="3459620"/>
            <a:ext cx="154305" cy="1337310"/>
            <a:chOff x="1800225" y="419100"/>
            <a:chExt cx="182880" cy="1828800"/>
          </a:xfrm>
        </p:grpSpPr>
        <p:sp>
          <p:nvSpPr>
            <p:cNvPr id="22" name="Rectangle 21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449257" y="2867960"/>
            <a:ext cx="154305" cy="802386"/>
            <a:chOff x="1800225" y="419100"/>
            <a:chExt cx="182880" cy="1097280"/>
          </a:xfrm>
        </p:grpSpPr>
        <p:sp>
          <p:nvSpPr>
            <p:cNvPr id="47" name="Rectangle 46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b="1" dirty="0">
                <a:solidFill>
                  <a:srgbClr val="FF0000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400484" y="2648936"/>
            <a:ext cx="154305" cy="1337310"/>
            <a:chOff x="1800225" y="419100"/>
            <a:chExt cx="182880" cy="1828800"/>
          </a:xfrm>
        </p:grpSpPr>
        <p:sp>
          <p:nvSpPr>
            <p:cNvPr id="58" name="Rectangle 57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2244130" y="1563638"/>
            <a:ext cx="793807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Input layer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2657056" y="1846551"/>
            <a:ext cx="1792202" cy="1021409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2" name="Straight Connector 71"/>
          <p:cNvCxnSpPr/>
          <p:nvPr/>
        </p:nvCxnSpPr>
        <p:spPr>
          <a:xfrm flipV="1">
            <a:off x="2657055" y="2865743"/>
            <a:ext cx="1792202" cy="593877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2652336" y="3182442"/>
            <a:ext cx="1796921" cy="487904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9" name="Straight Connector 78"/>
          <p:cNvCxnSpPr/>
          <p:nvPr/>
        </p:nvCxnSpPr>
        <p:spPr>
          <a:xfrm flipV="1">
            <a:off x="2657055" y="3678644"/>
            <a:ext cx="1792202" cy="1118287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sp>
        <p:nvSpPr>
          <p:cNvPr id="82" name="TextBox 81"/>
          <p:cNvSpPr txBox="1"/>
          <p:nvPr/>
        </p:nvSpPr>
        <p:spPr>
          <a:xfrm>
            <a:off x="4190639" y="2288874"/>
            <a:ext cx="899605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Hidden layer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722279" y="3202287"/>
            <a:ext cx="356188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sat</a:t>
            </a:r>
          </a:p>
        </p:txBody>
      </p:sp>
      <p:cxnSp>
        <p:nvCxnSpPr>
          <p:cNvPr id="84" name="Straight Connector 83"/>
          <p:cNvCxnSpPr/>
          <p:nvPr/>
        </p:nvCxnSpPr>
        <p:spPr>
          <a:xfrm flipV="1">
            <a:off x="4603562" y="2648252"/>
            <a:ext cx="1796922" cy="217491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4603562" y="3670346"/>
            <a:ext cx="1796922" cy="315901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sp>
        <p:nvSpPr>
          <p:cNvPr id="91" name="TextBox 90"/>
          <p:cNvSpPr txBox="1"/>
          <p:nvPr/>
        </p:nvSpPr>
        <p:spPr>
          <a:xfrm>
            <a:off x="6091822" y="2322316"/>
            <a:ext cx="899605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Output layer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102C8B9-5E7E-40E5-990A-64CC9AD1E5F4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E83982B-B819-4CEC-943D-B96DC97673E0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graphicFrame>
        <p:nvGraphicFramePr>
          <p:cNvPr id="71" name="Table 1">
            <a:extLst>
              <a:ext uri="{FF2B5EF4-FFF2-40B4-BE49-F238E27FC236}">
                <a16:creationId xmlns:a16="http://schemas.microsoft.com/office/drawing/2014/main" id="{1971E729-CB48-4896-A6A9-161DA979FE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962773"/>
              </p:ext>
            </p:extLst>
          </p:nvPr>
        </p:nvGraphicFramePr>
        <p:xfrm>
          <a:off x="2956199" y="1464224"/>
          <a:ext cx="2468880" cy="123444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46888">
                  <a:extLst>
                    <a:ext uri="{9D8B030D-6E8A-4147-A177-3AD203B41FA5}">
                      <a16:colId xmlns:a16="http://schemas.microsoft.com/office/drawing/2014/main" val="4253241636"/>
                    </a:ext>
                  </a:extLst>
                </a:gridCol>
                <a:gridCol w="246888">
                  <a:extLst>
                    <a:ext uri="{9D8B030D-6E8A-4147-A177-3AD203B41FA5}">
                      <a16:colId xmlns:a16="http://schemas.microsoft.com/office/drawing/2014/main" val="4278168359"/>
                    </a:ext>
                  </a:extLst>
                </a:gridCol>
                <a:gridCol w="246888">
                  <a:extLst>
                    <a:ext uri="{9D8B030D-6E8A-4147-A177-3AD203B41FA5}">
                      <a16:colId xmlns:a16="http://schemas.microsoft.com/office/drawing/2014/main" val="1775200123"/>
                    </a:ext>
                  </a:extLst>
                </a:gridCol>
                <a:gridCol w="246888">
                  <a:extLst>
                    <a:ext uri="{9D8B030D-6E8A-4147-A177-3AD203B41FA5}">
                      <a16:colId xmlns:a16="http://schemas.microsoft.com/office/drawing/2014/main" val="3058570661"/>
                    </a:ext>
                  </a:extLst>
                </a:gridCol>
                <a:gridCol w="246888">
                  <a:extLst>
                    <a:ext uri="{9D8B030D-6E8A-4147-A177-3AD203B41FA5}">
                      <a16:colId xmlns:a16="http://schemas.microsoft.com/office/drawing/2014/main" val="3635929464"/>
                    </a:ext>
                  </a:extLst>
                </a:gridCol>
                <a:gridCol w="246888">
                  <a:extLst>
                    <a:ext uri="{9D8B030D-6E8A-4147-A177-3AD203B41FA5}">
                      <a16:colId xmlns:a16="http://schemas.microsoft.com/office/drawing/2014/main" val="1060927547"/>
                    </a:ext>
                  </a:extLst>
                </a:gridCol>
                <a:gridCol w="246888">
                  <a:extLst>
                    <a:ext uri="{9D8B030D-6E8A-4147-A177-3AD203B41FA5}">
                      <a16:colId xmlns:a16="http://schemas.microsoft.com/office/drawing/2014/main" val="2648937507"/>
                    </a:ext>
                  </a:extLst>
                </a:gridCol>
                <a:gridCol w="246888">
                  <a:extLst>
                    <a:ext uri="{9D8B030D-6E8A-4147-A177-3AD203B41FA5}">
                      <a16:colId xmlns:a16="http://schemas.microsoft.com/office/drawing/2014/main" val="3865230097"/>
                    </a:ext>
                  </a:extLst>
                </a:gridCol>
                <a:gridCol w="246888">
                  <a:extLst>
                    <a:ext uri="{9D8B030D-6E8A-4147-A177-3AD203B41FA5}">
                      <a16:colId xmlns:a16="http://schemas.microsoft.com/office/drawing/2014/main" val="2604712063"/>
                    </a:ext>
                  </a:extLst>
                </a:gridCol>
                <a:gridCol w="246888">
                  <a:extLst>
                    <a:ext uri="{9D8B030D-6E8A-4147-A177-3AD203B41FA5}">
                      <a16:colId xmlns:a16="http://schemas.microsoft.com/office/drawing/2014/main" val="3797226581"/>
                    </a:ext>
                  </a:extLst>
                </a:gridCol>
              </a:tblGrid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0.1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accent1"/>
                          </a:solidFill>
                        </a:rPr>
                        <a:t>2.4</a:t>
                      </a:r>
                      <a:endParaRPr lang="en-US" sz="9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1.6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1.8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0.5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0.9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3.2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11048262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0.5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accent1"/>
                          </a:solidFill>
                        </a:rPr>
                        <a:t>2.6</a:t>
                      </a:r>
                      <a:endParaRPr lang="en-US" sz="9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1.4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2.9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1.5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3.6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6.1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23160804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accent1"/>
                          </a:solidFill>
                        </a:rPr>
                        <a:t>…</a:t>
                      </a:r>
                      <a:endParaRPr lang="en-US" sz="9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68311445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accent1"/>
                          </a:solidFill>
                        </a:rPr>
                        <a:t>…</a:t>
                      </a:r>
                      <a:endParaRPr lang="en-US" sz="9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57582356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0.6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accent1"/>
                          </a:solidFill>
                        </a:rPr>
                        <a:t>1.8</a:t>
                      </a:r>
                      <a:endParaRPr lang="en-US" sz="9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2.7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1.9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2.4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2.0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1.2</a:t>
                      </a:r>
                      <a:endParaRPr lang="en-US" sz="900" b="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3399965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169">
                <a:extLst>
                  <a:ext uri="{FF2B5EF4-FFF2-40B4-BE49-F238E27FC236}">
                    <a16:creationId xmlns:a16="http://schemas.microsoft.com/office/drawing/2014/main" id="{468147B1-3355-4770-982C-E603E89EE123}"/>
                  </a:ext>
                </a:extLst>
              </p:cNvPr>
              <p:cNvSpPr txBox="1"/>
              <p:nvPr/>
            </p:nvSpPr>
            <p:spPr>
              <a:xfrm>
                <a:off x="3783716" y="1051569"/>
                <a:ext cx="906402" cy="4220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1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  <m:sup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</m:oMath>
                  </m:oMathPara>
                </a14:m>
                <a:endParaRPr lang="en-US" sz="2100" dirty="0"/>
              </a:p>
            </p:txBody>
          </p:sp>
        </mc:Choice>
        <mc:Fallback xmlns="">
          <p:sp>
            <p:nvSpPr>
              <p:cNvPr id="73" name="TextBox 169">
                <a:extLst>
                  <a:ext uri="{FF2B5EF4-FFF2-40B4-BE49-F238E27FC236}">
                    <a16:creationId xmlns:a16="http://schemas.microsoft.com/office/drawing/2014/main" id="{468147B1-3355-4770-982C-E603E89EE1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3716" y="1051569"/>
                <a:ext cx="906402" cy="422039"/>
              </a:xfrm>
              <a:prstGeom prst="rect">
                <a:avLst/>
              </a:prstGeom>
              <a:blipFill>
                <a:blip r:embed="rId2"/>
                <a:stretch>
                  <a:fillRect b="-14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TextBox 80">
            <a:extLst>
              <a:ext uri="{FF2B5EF4-FFF2-40B4-BE49-F238E27FC236}">
                <a16:creationId xmlns:a16="http://schemas.microsoft.com/office/drawing/2014/main" id="{1064058D-5AFC-4086-B963-CFF72DEDBFB5}"/>
              </a:ext>
            </a:extLst>
          </p:cNvPr>
          <p:cNvSpPr txBox="1"/>
          <p:nvPr/>
        </p:nvSpPr>
        <p:spPr>
          <a:xfrm>
            <a:off x="6044076" y="1522540"/>
            <a:ext cx="179568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>
                <a:solidFill>
                  <a:srgbClr val="FF0000"/>
                </a:solidFill>
              </a:rPr>
              <a:t>Contains word vectors</a:t>
            </a:r>
          </a:p>
        </p:txBody>
      </p:sp>
      <p:cxnSp>
        <p:nvCxnSpPr>
          <p:cNvPr id="75" name="Straight Arrow Connector 5">
            <a:extLst>
              <a:ext uri="{FF2B5EF4-FFF2-40B4-BE49-F238E27FC236}">
                <a16:creationId xmlns:a16="http://schemas.microsoft.com/office/drawing/2014/main" id="{734F80A7-8A3E-443D-ABC1-7EA0F71F6951}"/>
              </a:ext>
            </a:extLst>
          </p:cNvPr>
          <p:cNvCxnSpPr>
            <a:stCxn id="74" idx="1"/>
            <a:endCxn id="71" idx="3"/>
          </p:cNvCxnSpPr>
          <p:nvPr/>
        </p:nvCxnSpPr>
        <p:spPr>
          <a:xfrm flipH="1">
            <a:off x="5425079" y="1672581"/>
            <a:ext cx="618997" cy="4088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2">
            <a:extLst>
              <a:ext uri="{FF2B5EF4-FFF2-40B4-BE49-F238E27FC236}">
                <a16:creationId xmlns:a16="http://schemas.microsoft.com/office/drawing/2014/main" id="{9FC59064-9008-47B7-8DAE-3E60C60A3D8A}"/>
              </a:ext>
            </a:extLst>
          </p:cNvPr>
          <p:cNvSpPr/>
          <p:nvPr/>
        </p:nvSpPr>
        <p:spPr>
          <a:xfrm>
            <a:off x="5759624" y="4162332"/>
            <a:ext cx="33843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heSans UHH" panose="020B0502050302020203" pitchFamily="34" charset="0"/>
              </a:rPr>
              <a:t>We can consider either W or W’ as the word’s representation. </a:t>
            </a:r>
            <a:br>
              <a:rPr lang="en-US" dirty="0">
                <a:latin typeface="TheSans UHH" panose="020B0502050302020203" pitchFamily="34" charset="0"/>
              </a:rPr>
            </a:br>
            <a:r>
              <a:rPr lang="en-US" dirty="0">
                <a:latin typeface="TheSans UHH" panose="020B0502050302020203" pitchFamily="34" charset="0"/>
              </a:rPr>
              <a:t>Or even take the average.</a:t>
            </a:r>
          </a:p>
        </p:txBody>
      </p:sp>
      <p:sp>
        <p:nvSpPr>
          <p:cNvPr id="78" name="TextBox 31">
            <a:extLst>
              <a:ext uri="{FF2B5EF4-FFF2-40B4-BE49-F238E27FC236}">
                <a16:creationId xmlns:a16="http://schemas.microsoft.com/office/drawing/2014/main" id="{8CB91E02-9AC6-4E0A-8ACB-09DB41C9AF79}"/>
              </a:ext>
            </a:extLst>
          </p:cNvPr>
          <p:cNvSpPr txBox="1"/>
          <p:nvPr/>
        </p:nvSpPr>
        <p:spPr>
          <a:xfrm>
            <a:off x="2124152" y="2293182"/>
            <a:ext cx="39510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err="1"/>
              <a:t>x</a:t>
            </a:r>
            <a:r>
              <a:rPr lang="en-US" sz="1350" baseline="-25000" dirty="0" err="1"/>
              <a:t>cat</a:t>
            </a:r>
            <a:endParaRPr lang="en-US" sz="1350" dirty="0"/>
          </a:p>
        </p:txBody>
      </p:sp>
      <p:sp>
        <p:nvSpPr>
          <p:cNvPr id="80" name="TextBox 32">
            <a:extLst>
              <a:ext uri="{FF2B5EF4-FFF2-40B4-BE49-F238E27FC236}">
                <a16:creationId xmlns:a16="http://schemas.microsoft.com/office/drawing/2014/main" id="{361FC664-0982-4565-97B2-093524836B4E}"/>
              </a:ext>
            </a:extLst>
          </p:cNvPr>
          <p:cNvSpPr txBox="1"/>
          <p:nvPr/>
        </p:nvSpPr>
        <p:spPr>
          <a:xfrm>
            <a:off x="2109922" y="3961924"/>
            <a:ext cx="37715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err="1"/>
              <a:t>x</a:t>
            </a:r>
            <a:r>
              <a:rPr lang="en-US" sz="1350" baseline="-25000" dirty="0" err="1"/>
              <a:t>on</a:t>
            </a:r>
            <a:endParaRPr lang="en-US" sz="1350" dirty="0"/>
          </a:p>
        </p:txBody>
      </p:sp>
      <p:sp>
        <p:nvSpPr>
          <p:cNvPr id="81" name="TextBox 81">
            <a:extLst>
              <a:ext uri="{FF2B5EF4-FFF2-40B4-BE49-F238E27FC236}">
                <a16:creationId xmlns:a16="http://schemas.microsoft.com/office/drawing/2014/main" id="{9DA7DD52-4CC4-4E3E-97B9-370940AA9B33}"/>
              </a:ext>
            </a:extLst>
          </p:cNvPr>
          <p:cNvSpPr txBox="1"/>
          <p:nvPr/>
        </p:nvSpPr>
        <p:spPr>
          <a:xfrm>
            <a:off x="4152406" y="3847396"/>
            <a:ext cx="107542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Hidden layer</a:t>
            </a:r>
          </a:p>
        </p:txBody>
      </p:sp>
      <p:sp>
        <p:nvSpPr>
          <p:cNvPr id="85" name="TextBox 73">
            <a:extLst>
              <a:ext uri="{FF2B5EF4-FFF2-40B4-BE49-F238E27FC236}">
                <a16:creationId xmlns:a16="http://schemas.microsoft.com/office/drawing/2014/main" id="{3D82E0DD-09E0-4A1E-93EA-86703B13B9D5}"/>
              </a:ext>
            </a:extLst>
          </p:cNvPr>
          <p:cNvSpPr txBox="1"/>
          <p:nvPr/>
        </p:nvSpPr>
        <p:spPr>
          <a:xfrm>
            <a:off x="1925454" y="2958967"/>
            <a:ext cx="60465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V-dim</a:t>
            </a:r>
          </a:p>
        </p:txBody>
      </p:sp>
      <p:sp>
        <p:nvSpPr>
          <p:cNvPr id="86" name="TextBox 74">
            <a:extLst>
              <a:ext uri="{FF2B5EF4-FFF2-40B4-BE49-F238E27FC236}">
                <a16:creationId xmlns:a16="http://schemas.microsoft.com/office/drawing/2014/main" id="{07BDC822-9A19-464C-B497-54112CC0B91F}"/>
              </a:ext>
            </a:extLst>
          </p:cNvPr>
          <p:cNvSpPr txBox="1"/>
          <p:nvPr/>
        </p:nvSpPr>
        <p:spPr>
          <a:xfrm>
            <a:off x="1915668" y="4596333"/>
            <a:ext cx="60465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V-dim</a:t>
            </a:r>
          </a:p>
        </p:txBody>
      </p:sp>
      <p:sp>
        <p:nvSpPr>
          <p:cNvPr id="88" name="TextBox 76">
            <a:extLst>
              <a:ext uri="{FF2B5EF4-FFF2-40B4-BE49-F238E27FC236}">
                <a16:creationId xmlns:a16="http://schemas.microsoft.com/office/drawing/2014/main" id="{52BD276B-1D94-42CD-8459-25D8BDC00FE3}"/>
              </a:ext>
            </a:extLst>
          </p:cNvPr>
          <p:cNvSpPr txBox="1"/>
          <p:nvPr/>
        </p:nvSpPr>
        <p:spPr>
          <a:xfrm>
            <a:off x="4342713" y="4111044"/>
            <a:ext cx="61908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N-dim</a:t>
            </a:r>
          </a:p>
        </p:txBody>
      </p:sp>
      <p:sp>
        <p:nvSpPr>
          <p:cNvPr id="89" name="TextBox 79">
            <a:extLst>
              <a:ext uri="{FF2B5EF4-FFF2-40B4-BE49-F238E27FC236}">
                <a16:creationId xmlns:a16="http://schemas.microsoft.com/office/drawing/2014/main" id="{B0FFB964-EDA1-4728-8896-67293D7AF9D4}"/>
              </a:ext>
            </a:extLst>
          </p:cNvPr>
          <p:cNvSpPr txBox="1"/>
          <p:nvPr/>
        </p:nvSpPr>
        <p:spPr>
          <a:xfrm>
            <a:off x="6554789" y="3784072"/>
            <a:ext cx="60465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V-dim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TextBox 97">
                <a:extLst>
                  <a:ext uri="{FF2B5EF4-FFF2-40B4-BE49-F238E27FC236}">
                    <a16:creationId xmlns:a16="http://schemas.microsoft.com/office/drawing/2014/main" id="{A28350E6-1CDC-43A5-A2C3-A6E060E74FB5}"/>
                  </a:ext>
                </a:extLst>
              </p:cNvPr>
              <p:cNvSpPr txBox="1"/>
              <p:nvPr/>
            </p:nvSpPr>
            <p:spPr>
              <a:xfrm>
                <a:off x="2708333" y="2675244"/>
                <a:ext cx="906402" cy="450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1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  <m:sup/>
                      </m:sSubSup>
                    </m:oMath>
                  </m:oMathPara>
                </a14:m>
                <a:endParaRPr lang="en-US" sz="2100" dirty="0"/>
              </a:p>
            </p:txBody>
          </p:sp>
        </mc:Choice>
        <mc:Fallback xmlns="">
          <p:sp>
            <p:nvSpPr>
              <p:cNvPr id="90" name="TextBox 97">
                <a:extLst>
                  <a:ext uri="{FF2B5EF4-FFF2-40B4-BE49-F238E27FC236}">
                    <a16:creationId xmlns:a16="http://schemas.microsoft.com/office/drawing/2014/main" id="{A28350E6-1CDC-43A5-A2C3-A6E060E74F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8333" y="2675244"/>
                <a:ext cx="906402" cy="450444"/>
              </a:xfrm>
              <a:prstGeom prst="rect">
                <a:avLst/>
              </a:prstGeom>
              <a:blipFill>
                <a:blip r:embed="rId3"/>
                <a:stretch>
                  <a:fillRect b="-13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TextBox 98">
                <a:extLst>
                  <a:ext uri="{FF2B5EF4-FFF2-40B4-BE49-F238E27FC236}">
                    <a16:creationId xmlns:a16="http://schemas.microsoft.com/office/drawing/2014/main" id="{9045991C-BE65-414B-9C8B-17E55C84DDA9}"/>
                  </a:ext>
                </a:extLst>
              </p:cNvPr>
              <p:cNvSpPr txBox="1"/>
              <p:nvPr/>
            </p:nvSpPr>
            <p:spPr>
              <a:xfrm>
                <a:off x="2790713" y="3681482"/>
                <a:ext cx="906402" cy="450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1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  <m:sup/>
                      </m:sSubSup>
                    </m:oMath>
                  </m:oMathPara>
                </a14:m>
                <a:endParaRPr lang="en-US" sz="2100" dirty="0"/>
              </a:p>
            </p:txBody>
          </p:sp>
        </mc:Choice>
        <mc:Fallback xmlns="">
          <p:sp>
            <p:nvSpPr>
              <p:cNvPr id="92" name="TextBox 98">
                <a:extLst>
                  <a:ext uri="{FF2B5EF4-FFF2-40B4-BE49-F238E27FC236}">
                    <a16:creationId xmlns:a16="http://schemas.microsoft.com/office/drawing/2014/main" id="{9045991C-BE65-414B-9C8B-17E55C84DD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0713" y="3681482"/>
                <a:ext cx="906402" cy="450444"/>
              </a:xfrm>
              <a:prstGeom prst="rect">
                <a:avLst/>
              </a:prstGeom>
              <a:blipFill>
                <a:blip r:embed="rId4"/>
                <a:stretch>
                  <a:fillRect b="-13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84">
                <a:extLst>
                  <a:ext uri="{FF2B5EF4-FFF2-40B4-BE49-F238E27FC236}">
                    <a16:creationId xmlns:a16="http://schemas.microsoft.com/office/drawing/2014/main" id="{2308313B-DC7F-4BB2-911F-E2873F558385}"/>
                  </a:ext>
                </a:extLst>
              </p:cNvPr>
              <p:cNvSpPr txBox="1"/>
              <p:nvPr/>
            </p:nvSpPr>
            <p:spPr>
              <a:xfrm>
                <a:off x="5261027" y="2982297"/>
                <a:ext cx="922688" cy="4154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10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de-DE" sz="2100" b="0" i="1" smtClean="0">
                              <a:latin typeface="Cambria Math" charset="0"/>
                            </a:rPr>
                            <m:t>𝑁</m:t>
                          </m:r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de-DE" sz="2100" b="0" i="1" smtClean="0">
                              <a:latin typeface="Cambria Math" charset="0"/>
                            </a:rPr>
                            <m:t>𝑉</m:t>
                          </m:r>
                        </m:sub>
                        <m:sup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</m:oMath>
                  </m:oMathPara>
                </a14:m>
                <a:endParaRPr lang="en-US" sz="2100" dirty="0"/>
              </a:p>
            </p:txBody>
          </p:sp>
        </mc:Choice>
        <mc:Fallback xmlns="">
          <p:sp>
            <p:nvSpPr>
              <p:cNvPr id="93" name="TextBox 84">
                <a:extLst>
                  <a:ext uri="{FF2B5EF4-FFF2-40B4-BE49-F238E27FC236}">
                    <a16:creationId xmlns:a16="http://schemas.microsoft.com/office/drawing/2014/main" id="{2308313B-DC7F-4BB2-911F-E2873F5583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1027" y="2982297"/>
                <a:ext cx="922688" cy="415498"/>
              </a:xfrm>
              <a:prstGeom prst="rect">
                <a:avLst/>
              </a:prstGeom>
              <a:blipFill>
                <a:blip r:embed="rId5"/>
                <a:stretch>
                  <a:fillRect b="-14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365522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Intrinsic Evaluation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69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88" y="1377892"/>
            <a:ext cx="4784492" cy="3389371"/>
          </a:xfrm>
          <a:prstGeom prst="rect">
            <a:avLst/>
          </a:prstGeom>
        </p:spPr>
      </p:pic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057C3A5F-1446-4B6A-9A4E-84E870C91D6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8B3ED59E-F3BD-4EB2-9F7F-FA1E874F299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1022544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B91C7C-1BC9-49E3-B81A-BEADBBA69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Option: Linear combination of rank measures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D5FDD76-EB98-4D16-8EE3-CFA2F7C893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First generation of rank determination with different measures for different areas/zones:</a:t>
            </a:r>
          </a:p>
          <a:p>
            <a:pPr lvl="1"/>
            <a:r>
              <a:rPr lang="en-US" dirty="0"/>
              <a:t>Example for linear combination </a:t>
            </a:r>
            <a:r>
              <a:rPr lang="en-US" dirty="0">
                <a:solidFill>
                  <a:schemeClr val="accent2"/>
                </a:solidFill>
              </a:rPr>
              <a:t>0.6</a:t>
            </a:r>
            <a:r>
              <a:rPr lang="en-US" dirty="0">
                <a:solidFill>
                  <a:srgbClr val="009C00"/>
                </a:solidFill>
              </a:rPr>
              <a:t>*&lt;"</a:t>
            </a:r>
            <a:r>
              <a:rPr lang="en-US" b="1" dirty="0" err="1">
                <a:solidFill>
                  <a:srgbClr val="009C00"/>
                </a:solidFill>
              </a:rPr>
              <a:t>sorting</a:t>
            </a:r>
            <a:r>
              <a:rPr lang="en-US" dirty="0" err="1">
                <a:solidFill>
                  <a:srgbClr val="009C00"/>
                </a:solidFill>
              </a:rPr>
              <a:t>"in</a:t>
            </a:r>
            <a:r>
              <a:rPr lang="en-US" dirty="0">
                <a:solidFill>
                  <a:srgbClr val="009C00"/>
                </a:solidFill>
              </a:rPr>
              <a:t> Title&gt; +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0.3</a:t>
            </a:r>
            <a:r>
              <a:rPr lang="en-US" dirty="0">
                <a:solidFill>
                  <a:srgbClr val="009C00"/>
                </a:solidFill>
              </a:rPr>
              <a:t>*&lt;"</a:t>
            </a:r>
            <a:r>
              <a:rPr lang="en-US" b="1" dirty="0">
                <a:solidFill>
                  <a:srgbClr val="009C00"/>
                </a:solidFill>
              </a:rPr>
              <a:t>sorting</a:t>
            </a:r>
            <a:r>
              <a:rPr lang="en-US" dirty="0">
                <a:solidFill>
                  <a:srgbClr val="009C00"/>
                </a:solidFill>
              </a:rPr>
              <a:t>" in Abstract&gt;+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0.05</a:t>
            </a:r>
            <a:r>
              <a:rPr lang="en-US" dirty="0">
                <a:solidFill>
                  <a:srgbClr val="009C00"/>
                </a:solidFill>
              </a:rPr>
              <a:t>*&lt;"</a:t>
            </a:r>
            <a:r>
              <a:rPr lang="en-US" b="1" dirty="0">
                <a:solidFill>
                  <a:srgbClr val="009C00"/>
                </a:solidFill>
              </a:rPr>
              <a:t>sorting</a:t>
            </a:r>
            <a:r>
              <a:rPr lang="en-US" dirty="0">
                <a:solidFill>
                  <a:srgbClr val="009C00"/>
                </a:solidFill>
              </a:rPr>
              <a:t>" in Body&gt;+ </a:t>
            </a:r>
            <a:r>
              <a:rPr lang="en-US" dirty="0">
                <a:solidFill>
                  <a:schemeClr val="accent2"/>
                </a:solidFill>
              </a:rPr>
              <a:t>0.05</a:t>
            </a:r>
            <a:r>
              <a:rPr lang="en-US" dirty="0">
                <a:solidFill>
                  <a:srgbClr val="009C00"/>
                </a:solidFill>
              </a:rPr>
              <a:t>*&lt;"</a:t>
            </a:r>
            <a:r>
              <a:rPr lang="en-US" b="1" dirty="0">
                <a:solidFill>
                  <a:srgbClr val="009C00"/>
                </a:solidFill>
              </a:rPr>
              <a:t>sorting</a:t>
            </a:r>
            <a:r>
              <a:rPr lang="en-US" dirty="0">
                <a:solidFill>
                  <a:srgbClr val="009C00"/>
                </a:solidFill>
              </a:rPr>
              <a:t>" in Boldface&gt;</a:t>
            </a:r>
          </a:p>
          <a:p>
            <a:pPr lvl="1"/>
            <a:r>
              <a:rPr lang="en-US" dirty="0"/>
              <a:t>Each expression such as </a:t>
            </a:r>
            <a:r>
              <a:rPr lang="en-US" dirty="0">
                <a:solidFill>
                  <a:srgbClr val="009C00"/>
                </a:solidFill>
              </a:rPr>
              <a:t>&lt;</a:t>
            </a:r>
            <a:r>
              <a:rPr lang="en-US" b="1" dirty="0">
                <a:solidFill>
                  <a:srgbClr val="009C00"/>
                </a:solidFill>
              </a:rPr>
              <a:t>sorting </a:t>
            </a:r>
            <a:r>
              <a:rPr lang="en-US" dirty="0">
                <a:solidFill>
                  <a:srgbClr val="009C00"/>
                </a:solidFill>
              </a:rPr>
              <a:t>in Title&gt;</a:t>
            </a:r>
            <a:r>
              <a:rPr lang="en-US" dirty="0"/>
              <a:t> results in a value from </a:t>
            </a:r>
            <a:r>
              <a:rPr lang="en-US" dirty="0">
                <a:solidFill>
                  <a:srgbClr val="009C00"/>
                </a:solidFill>
              </a:rPr>
              <a:t>{0,1}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Then the total value is in </a:t>
            </a:r>
            <a:r>
              <a:rPr lang="en-US" dirty="0">
                <a:solidFill>
                  <a:srgbClr val="009C00"/>
                </a:solidFill>
              </a:rPr>
              <a:t>[0,1]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0D0628F-040F-4EB7-B67F-84185341F1CB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 dirty="0"/>
              <a:t>SoSe2024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77E8181-933B-4A31-B7A5-DF7618A1BE3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10ED031-7C92-4820-93E6-DEB43A3A7D0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7" name="AutoShape 1029">
            <a:extLst>
              <a:ext uri="{FF2B5EF4-FFF2-40B4-BE49-F238E27FC236}">
                <a16:creationId xmlns:a16="http://schemas.microsoft.com/office/drawing/2014/main" id="{704C0B6A-FA29-4DE1-9CE4-5564A7C66D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7881" y="3723878"/>
            <a:ext cx="3748237" cy="1378744"/>
          </a:xfrm>
          <a:prstGeom prst="upArrowCallout">
            <a:avLst>
              <a:gd name="adj1" fmla="val 132527"/>
              <a:gd name="adj2" fmla="val 132527"/>
              <a:gd name="adj3" fmla="val 16667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en-US" dirty="0"/>
              <a:t>In this case, the rank measure can only assume a finite set of values </a:t>
            </a:r>
            <a:r>
              <a:rPr lang="en-US" dirty="0" err="1"/>
              <a:t>values</a:t>
            </a:r>
            <a:r>
              <a:rPr lang="en-US" dirty="0"/>
              <a:t>. What are these?</a:t>
            </a:r>
            <a:endParaRPr lang="de-DE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309309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 analogies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70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914" y="1116759"/>
            <a:ext cx="5370163" cy="3683381"/>
          </a:xfrm>
          <a:prstGeom prst="rect">
            <a:avLst/>
          </a:prstGeo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769335E-EF27-4DF5-819B-CC8ED57807A2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21DFA0C7-C7DD-4735-802A-106DAD939C7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173451179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72186-37A5-9D0D-32F0-6752F1BD1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Word Analogies (Tense)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2438A2-CD70-2640-6193-3A11DC2AC220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71</a:t>
            </a:fld>
            <a:endParaRPr lang="de-DE"/>
          </a:p>
        </p:txBody>
      </p:sp>
      <p:pic>
        <p:nvPicPr>
          <p:cNvPr id="6" name="Content Placeholder 5" descr="Chart, scatter chart&#10;&#10;Description automatically generated">
            <a:extLst>
              <a:ext uri="{FF2B5EF4-FFF2-40B4-BE49-F238E27FC236}">
                <a16:creationId xmlns:a16="http://schemas.microsoft.com/office/drawing/2014/main" id="{260E0EEC-BDB2-FB1F-8E89-5AAA48D2BC68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898525"/>
            <a:ext cx="4622800" cy="3725863"/>
          </a:xfr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9B57646-B22F-4DBD-88FF-1E35010ECC6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78492F4-D744-460B-9C65-A93EE23C57C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pic>
        <p:nvPicPr>
          <p:cNvPr id="8" name="Content Placeholder 5" descr="Chart, scatter chart&#10;&#10;Description automatically generated">
            <a:extLst>
              <a:ext uri="{FF2B5EF4-FFF2-40B4-BE49-F238E27FC236}">
                <a16:creationId xmlns:a16="http://schemas.microsoft.com/office/drawing/2014/main" id="{944471A7-2B55-470F-9EE2-229B5E8ABD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88" y="1131590"/>
            <a:ext cx="4592015" cy="370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07434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B8E94-86C5-F74F-B409-0CCD0D9E2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Extrinsic 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A3C38F-347E-E743-AB26-D88753B11C2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DE" dirty="0"/>
              <a:t>Evaluate in applications</a:t>
            </a:r>
          </a:p>
          <a:p>
            <a:pPr lvl="1"/>
            <a:r>
              <a:rPr lang="en-DE" dirty="0"/>
              <a:t>Sentiment analysis</a:t>
            </a:r>
          </a:p>
          <a:p>
            <a:pPr lvl="1"/>
            <a:r>
              <a:rPr lang="en-DE" dirty="0"/>
              <a:t>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4A3134-D91F-9847-9934-7DEAB4B344F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72</a:t>
            </a:fld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DCAA666-33B3-4DAB-B3EB-7DEDD59FB9F8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E42AE7A-F285-4C44-B229-BBD15C87655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179430509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AB9D96-4197-45D9-939E-B318A2A79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68" y="1203598"/>
            <a:ext cx="8533695" cy="503882"/>
          </a:xfrm>
        </p:spPr>
        <p:txBody>
          <a:bodyPr/>
          <a:lstStyle/>
          <a:p>
            <a:r>
              <a:rPr lang="en-US" dirty="0"/>
              <a:t>CBOW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73</a:t>
            </a:fld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2502750" y="1846550"/>
            <a:ext cx="154305" cy="1337310"/>
            <a:chOff x="1800225" y="419100"/>
            <a:chExt cx="182880" cy="1828800"/>
          </a:xfrm>
        </p:grpSpPr>
        <p:sp>
          <p:nvSpPr>
            <p:cNvPr id="9" name="Rectangle 8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502751" y="3459620"/>
            <a:ext cx="154305" cy="1337310"/>
            <a:chOff x="1800225" y="419100"/>
            <a:chExt cx="182880" cy="1828800"/>
          </a:xfrm>
        </p:grpSpPr>
        <p:sp>
          <p:nvSpPr>
            <p:cNvPr id="22" name="Rectangle 21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2196710" y="2344466"/>
            <a:ext cx="356188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cat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196710" y="3994544"/>
            <a:ext cx="330540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on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4449257" y="2867960"/>
            <a:ext cx="154305" cy="802386"/>
            <a:chOff x="1800225" y="419100"/>
            <a:chExt cx="182880" cy="1097280"/>
          </a:xfrm>
        </p:grpSpPr>
        <p:sp>
          <p:nvSpPr>
            <p:cNvPr id="47" name="Rectangle 46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b="1" dirty="0">
                <a:solidFill>
                  <a:srgbClr val="FF0000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  <a:latin typeface="TheSans UHH" panose="020B0502050302020203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400484" y="2648936"/>
            <a:ext cx="154305" cy="1337310"/>
            <a:chOff x="1800225" y="419100"/>
            <a:chExt cx="182880" cy="1828800"/>
          </a:xfrm>
        </p:grpSpPr>
        <p:sp>
          <p:nvSpPr>
            <p:cNvPr id="58" name="Rectangle 57"/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  <a:latin typeface="TheSans UHH" panose="020B0502050302020203" pitchFamily="34" charset="0"/>
                </a:rPr>
                <a:t>1</a:t>
              </a: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…</a:t>
              </a: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  <a:latin typeface="TheSans UHH" panose="020B0502050302020203" pitchFamily="34" charset="0"/>
                </a:rPr>
                <a:t>0</a:t>
              </a:r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2244130" y="1563638"/>
            <a:ext cx="793807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Input layer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2657056" y="1846551"/>
            <a:ext cx="1792202" cy="1021409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2" name="Straight Connector 71"/>
          <p:cNvCxnSpPr/>
          <p:nvPr/>
        </p:nvCxnSpPr>
        <p:spPr>
          <a:xfrm flipV="1">
            <a:off x="2657055" y="2865743"/>
            <a:ext cx="1792202" cy="593877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2652336" y="3182442"/>
            <a:ext cx="1796921" cy="487904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9" name="Straight Connector 78"/>
          <p:cNvCxnSpPr/>
          <p:nvPr/>
        </p:nvCxnSpPr>
        <p:spPr>
          <a:xfrm flipV="1">
            <a:off x="2657055" y="3678644"/>
            <a:ext cx="1792202" cy="1118287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84" name="Straight Connector 83"/>
          <p:cNvCxnSpPr/>
          <p:nvPr/>
        </p:nvCxnSpPr>
        <p:spPr>
          <a:xfrm flipV="1">
            <a:off x="4603562" y="2648252"/>
            <a:ext cx="1796922" cy="217491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4603562" y="3670346"/>
            <a:ext cx="1796922" cy="315901"/>
          </a:xfrm>
          <a:prstGeom prst="lin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sp>
        <p:nvSpPr>
          <p:cNvPr id="91" name="TextBox 90"/>
          <p:cNvSpPr txBox="1"/>
          <p:nvPr/>
        </p:nvSpPr>
        <p:spPr>
          <a:xfrm>
            <a:off x="6091822" y="2322316"/>
            <a:ext cx="899605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Output layer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102C8B9-5E7E-40E5-990A-64CC9AD1E5F4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E83982B-B819-4CEC-943D-B96DC97673E0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4D035986-A530-4B2C-B2BD-3AFF953AF871}"/>
                  </a:ext>
                </a:extLst>
              </p:cNvPr>
              <p:cNvSpPr txBox="1"/>
              <p:nvPr/>
            </p:nvSpPr>
            <p:spPr>
              <a:xfrm>
                <a:off x="2830196" y="2374186"/>
                <a:ext cx="725583" cy="3347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</m:sSub>
                    </m:oMath>
                  </m:oMathPara>
                </a14:m>
                <a:endParaRPr lang="en-US" sz="1575" dirty="0">
                  <a:latin typeface="TheSans UHH" panose="020B0502050302020203" pitchFamily="34" charset="0"/>
                </a:endParaRPr>
              </a:p>
            </p:txBody>
          </p:sp>
        </mc:Choice>
        <mc:Fallback xmlns="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4D035986-A530-4B2C-B2BD-3AFF953AF8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0196" y="2374186"/>
                <a:ext cx="725583" cy="33470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60BB98F2-DA37-475B-A07B-591B9CEAB05C}"/>
                  </a:ext>
                </a:extLst>
              </p:cNvPr>
              <p:cNvSpPr txBox="1"/>
              <p:nvPr/>
            </p:nvSpPr>
            <p:spPr>
              <a:xfrm>
                <a:off x="2846167" y="3824204"/>
                <a:ext cx="725583" cy="3347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</m:sSub>
                    </m:oMath>
                  </m:oMathPara>
                </a14:m>
                <a:endParaRPr lang="en-US" sz="1575" dirty="0">
                  <a:latin typeface="TheSans UHH" panose="020B0502050302020203" pitchFamily="34" charset="0"/>
                </a:endParaRPr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60BB98F2-DA37-475B-A07B-591B9CEAB0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6167" y="3824204"/>
                <a:ext cx="725583" cy="33470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TextBox 73">
            <a:extLst>
              <a:ext uri="{FF2B5EF4-FFF2-40B4-BE49-F238E27FC236}">
                <a16:creationId xmlns:a16="http://schemas.microsoft.com/office/drawing/2014/main" id="{3DBAC1A6-D401-4626-949A-5977CC224088}"/>
              </a:ext>
            </a:extLst>
          </p:cNvPr>
          <p:cNvSpPr txBox="1"/>
          <p:nvPr/>
        </p:nvSpPr>
        <p:spPr>
          <a:xfrm>
            <a:off x="2041972" y="3033154"/>
            <a:ext cx="527709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V-dim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A90AA60-DCF2-4693-88C6-AB5A4E7C51B5}"/>
              </a:ext>
            </a:extLst>
          </p:cNvPr>
          <p:cNvSpPr txBox="1"/>
          <p:nvPr/>
        </p:nvSpPr>
        <p:spPr>
          <a:xfrm>
            <a:off x="2041972" y="4627797"/>
            <a:ext cx="527709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V-dim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25B9BD7-C925-497A-AA63-4BE51679AE4E}"/>
              </a:ext>
            </a:extLst>
          </p:cNvPr>
          <p:cNvSpPr txBox="1"/>
          <p:nvPr/>
        </p:nvSpPr>
        <p:spPr>
          <a:xfrm>
            <a:off x="4335513" y="3805635"/>
            <a:ext cx="537327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N-dim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02696D3E-5968-48C3-97F4-D0FE75C29A91}"/>
              </a:ext>
            </a:extLst>
          </p:cNvPr>
          <p:cNvSpPr txBox="1"/>
          <p:nvPr/>
        </p:nvSpPr>
        <p:spPr>
          <a:xfrm>
            <a:off x="6660720" y="3842113"/>
            <a:ext cx="527709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V-dim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77">
                <a:extLst>
                  <a:ext uri="{FF2B5EF4-FFF2-40B4-BE49-F238E27FC236}">
                    <a16:creationId xmlns:a16="http://schemas.microsoft.com/office/drawing/2014/main" id="{62222BFC-A134-40B2-8245-C376DDED72C0}"/>
                  </a:ext>
                </a:extLst>
              </p:cNvPr>
              <p:cNvSpPr txBox="1"/>
              <p:nvPr/>
            </p:nvSpPr>
            <p:spPr>
              <a:xfrm>
                <a:off x="4788024" y="3104371"/>
                <a:ext cx="1442511" cy="3354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58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580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de-DE" sz="1580" b="0" i="1" smtClean="0">
                              <a:latin typeface="Cambria Math" charset="0"/>
                            </a:rPr>
                            <m:t>𝑁</m:t>
                          </m:r>
                          <m:r>
                            <a:rPr lang="en-US" sz="1580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de-DE" sz="1580" b="0" i="1" smtClean="0">
                              <a:latin typeface="Cambria Math" charset="0"/>
                            </a:rPr>
                            <m:t>𝑉</m:t>
                          </m:r>
                        </m:sub>
                        <m:sup>
                          <m:r>
                            <a:rPr lang="en-US" sz="158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r>
                        <a:rPr lang="en-US" sz="1580" i="1">
                          <a:latin typeface="Cambria Math" panose="02040503050406030204" pitchFamily="18" charset="0"/>
                        </a:rPr>
                        <m:t>×</m:t>
                      </m:r>
                      <m:acc>
                        <m:accPr>
                          <m:chr m:val="̂"/>
                          <m:ctrlPr>
                            <a:rPr lang="en-US" sz="158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58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sz="158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580" i="1">
                          <a:latin typeface="Cambria Math" panose="02040503050406030204" pitchFamily="18" charset="0"/>
                        </a:rPr>
                        <m:t>𝑧</m:t>
                      </m:r>
                    </m:oMath>
                  </m:oMathPara>
                </a14:m>
                <a:endParaRPr lang="en-US" sz="1580" dirty="0"/>
              </a:p>
            </p:txBody>
          </p:sp>
        </mc:Choice>
        <mc:Fallback xmlns="">
          <p:sp>
            <p:nvSpPr>
              <p:cNvPr id="69" name="TextBox 77">
                <a:extLst>
                  <a:ext uri="{FF2B5EF4-FFF2-40B4-BE49-F238E27FC236}">
                    <a16:creationId xmlns:a16="http://schemas.microsoft.com/office/drawing/2014/main" id="{62222BFC-A134-40B2-8245-C376DDED72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3104371"/>
                <a:ext cx="1442511" cy="33547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TextBox 85">
                <a:extLst>
                  <a:ext uri="{FF2B5EF4-FFF2-40B4-BE49-F238E27FC236}">
                    <a16:creationId xmlns:a16="http://schemas.microsoft.com/office/drawing/2014/main" id="{CCC6064E-443E-4609-9CAF-A73D11860FCD}"/>
                  </a:ext>
                </a:extLst>
              </p:cNvPr>
              <p:cNvSpPr txBox="1"/>
              <p:nvPr/>
            </p:nvSpPr>
            <p:spPr>
              <a:xfrm>
                <a:off x="4456903" y="3328307"/>
                <a:ext cx="22084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𝑠𝑜𝑓𝑡𝑚𝑎𝑥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8" name="TextBox 85">
                <a:extLst>
                  <a:ext uri="{FF2B5EF4-FFF2-40B4-BE49-F238E27FC236}">
                    <a16:creationId xmlns:a16="http://schemas.microsoft.com/office/drawing/2014/main" id="{CCC6064E-443E-4609-9CAF-A73D11860F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6903" y="3328307"/>
                <a:ext cx="2208495" cy="369332"/>
              </a:xfrm>
              <a:prstGeom prst="rect">
                <a:avLst/>
              </a:prstGeom>
              <a:blipFill>
                <a:blip r:embed="rId5"/>
                <a:stretch>
                  <a:fillRect t="-6557"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Rectangle 1">
                <a:extLst>
                  <a:ext uri="{FF2B5EF4-FFF2-40B4-BE49-F238E27FC236}">
                    <a16:creationId xmlns:a16="http://schemas.microsoft.com/office/drawing/2014/main" id="{D5760D53-183D-4F62-81FA-747CC76DC57A}"/>
                  </a:ext>
                </a:extLst>
              </p:cNvPr>
              <p:cNvSpPr/>
              <p:nvPr/>
            </p:nvSpPr>
            <p:spPr>
              <a:xfrm>
                <a:off x="4364037" y="3614085"/>
                <a:ext cx="322781" cy="300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35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35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</m:oMath>
                  </m:oMathPara>
                </a14:m>
                <a:endParaRPr lang="en-US" sz="1350" dirty="0"/>
              </a:p>
            </p:txBody>
          </p:sp>
        </mc:Choice>
        <mc:Fallback xmlns="">
          <p:sp>
            <p:nvSpPr>
              <p:cNvPr id="89" name="Rectangle 1">
                <a:extLst>
                  <a:ext uri="{FF2B5EF4-FFF2-40B4-BE49-F238E27FC236}">
                    <a16:creationId xmlns:a16="http://schemas.microsoft.com/office/drawing/2014/main" id="{D5760D53-183D-4F62-81FA-747CC76DC5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4037" y="3614085"/>
                <a:ext cx="322781" cy="300082"/>
              </a:xfrm>
              <a:prstGeom prst="rect">
                <a:avLst/>
              </a:prstGeom>
              <a:blipFill>
                <a:blip r:embed="rId6"/>
                <a:stretch>
                  <a:fillRect r="-37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0" name="TextBox 81">
            <a:extLst>
              <a:ext uri="{FF2B5EF4-FFF2-40B4-BE49-F238E27FC236}">
                <a16:creationId xmlns:a16="http://schemas.microsoft.com/office/drawing/2014/main" id="{EC38E459-6B81-4748-86BC-8312EECEB553}"/>
              </a:ext>
            </a:extLst>
          </p:cNvPr>
          <p:cNvSpPr txBox="1"/>
          <p:nvPr/>
        </p:nvSpPr>
        <p:spPr>
          <a:xfrm>
            <a:off x="4153759" y="2384470"/>
            <a:ext cx="899605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>
                <a:latin typeface="TheSans UHH" panose="020B0502050302020203" pitchFamily="34" charset="0"/>
              </a:rPr>
              <a:t>Hidden layer</a:t>
            </a:r>
          </a:p>
        </p:txBody>
      </p:sp>
      <p:sp>
        <p:nvSpPr>
          <p:cNvPr id="92" name="TextBox 68">
            <a:extLst>
              <a:ext uri="{FF2B5EF4-FFF2-40B4-BE49-F238E27FC236}">
                <a16:creationId xmlns:a16="http://schemas.microsoft.com/office/drawing/2014/main" id="{31853FEF-A7A7-4099-A3DD-9909F7653577}"/>
              </a:ext>
            </a:extLst>
          </p:cNvPr>
          <p:cNvSpPr txBox="1"/>
          <p:nvPr/>
        </p:nvSpPr>
        <p:spPr>
          <a:xfrm>
            <a:off x="3570383" y="4341462"/>
            <a:ext cx="257795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>
                <a:latin typeface="TheSans UHH" panose="020B0502050302020203" pitchFamily="34" charset="0"/>
              </a:rPr>
              <a:t>N will be the size of word vector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82">
                <a:extLst>
                  <a:ext uri="{FF2B5EF4-FFF2-40B4-BE49-F238E27FC236}">
                    <a16:creationId xmlns:a16="http://schemas.microsoft.com/office/drawing/2014/main" id="{D93535A8-B061-4A65-AB84-26B9E69D6CF0}"/>
                  </a:ext>
                </a:extLst>
              </p:cNvPr>
              <p:cNvSpPr txBox="1"/>
              <p:nvPr/>
            </p:nvSpPr>
            <p:spPr>
              <a:xfrm>
                <a:off x="6283561" y="3971001"/>
                <a:ext cx="542456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3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135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35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m:rPr>
                            <m:sty m:val="p"/>
                          </m:rPr>
                          <a:rPr lang="en-US" sz="1350">
                            <a:latin typeface="Cambria Math" panose="02040503050406030204" pitchFamily="18" charset="0"/>
                          </a:rPr>
                          <m:t>sat</m:t>
                        </m:r>
                      </m:sub>
                    </m:sSub>
                    <m:r>
                      <a:rPr lang="en-US" sz="135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350" dirty="0"/>
                  <a:t> </a:t>
                </a:r>
              </a:p>
            </p:txBody>
          </p:sp>
        </mc:Choice>
        <mc:Fallback xmlns="">
          <p:sp>
            <p:nvSpPr>
              <p:cNvPr id="78" name="TextBox 82">
                <a:extLst>
                  <a:ext uri="{FF2B5EF4-FFF2-40B4-BE49-F238E27FC236}">
                    <a16:creationId xmlns:a16="http://schemas.microsoft.com/office/drawing/2014/main" id="{D93535A8-B061-4A65-AB84-26B9E69D6C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3561" y="3971001"/>
                <a:ext cx="542456" cy="30008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1" name="Table 80">
            <a:extLst>
              <a:ext uri="{FF2B5EF4-FFF2-40B4-BE49-F238E27FC236}">
                <a16:creationId xmlns:a16="http://schemas.microsoft.com/office/drawing/2014/main" id="{BC24AF6D-D5F8-45A3-A22C-7C088F0DEAFB}"/>
              </a:ext>
            </a:extLst>
          </p:cNvPr>
          <p:cNvGraphicFramePr>
            <a:graphicFrameLocks noGrp="1"/>
          </p:cNvGraphicFramePr>
          <p:nvPr/>
        </p:nvGraphicFramePr>
        <p:xfrm>
          <a:off x="7705458" y="2155250"/>
          <a:ext cx="246888" cy="246888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46888">
                  <a:extLst>
                    <a:ext uri="{9D8B030D-6E8A-4147-A177-3AD203B41FA5}">
                      <a16:colId xmlns:a16="http://schemas.microsoft.com/office/drawing/2014/main" val="4255159121"/>
                    </a:ext>
                  </a:extLst>
                </a:gridCol>
              </a:tblGrid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0.01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04443869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0.02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45244593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0.00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52563613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0.02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1681552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0.01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7053094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0.02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87099312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0.01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40427874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accent1"/>
                          </a:solidFill>
                        </a:rPr>
                        <a:t>0.7</a:t>
                      </a:r>
                      <a:endParaRPr lang="en-US" sz="9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92259214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…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95132886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0.00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9513237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Box 84">
                <a:extLst>
                  <a:ext uri="{FF2B5EF4-FFF2-40B4-BE49-F238E27FC236}">
                    <a16:creationId xmlns:a16="http://schemas.microsoft.com/office/drawing/2014/main" id="{05B3EF51-40EF-4413-940E-F6BDFDFE70E8}"/>
                  </a:ext>
                </a:extLst>
              </p:cNvPr>
              <p:cNvSpPr txBox="1"/>
              <p:nvPr/>
            </p:nvSpPr>
            <p:spPr>
              <a:xfrm>
                <a:off x="7705458" y="4743154"/>
                <a:ext cx="360740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35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35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sz="135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350" dirty="0"/>
                  <a:t> </a:t>
                </a:r>
              </a:p>
            </p:txBody>
          </p:sp>
        </mc:Choice>
        <mc:Fallback xmlns="">
          <p:sp>
            <p:nvSpPr>
              <p:cNvPr id="82" name="TextBox 84">
                <a:extLst>
                  <a:ext uri="{FF2B5EF4-FFF2-40B4-BE49-F238E27FC236}">
                    <a16:creationId xmlns:a16="http://schemas.microsoft.com/office/drawing/2014/main" id="{05B3EF51-40EF-4413-940E-F6BDFDFE70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5458" y="4743154"/>
                <a:ext cx="360740" cy="300082"/>
              </a:xfrm>
              <a:prstGeom prst="rect">
                <a:avLst/>
              </a:prstGeom>
              <a:blipFill>
                <a:blip r:embed="rId8"/>
                <a:stretch>
                  <a:fillRect b="-20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7">
                <a:extLst>
                  <a:ext uri="{FF2B5EF4-FFF2-40B4-BE49-F238E27FC236}">
                    <a16:creationId xmlns:a16="http://schemas.microsoft.com/office/drawing/2014/main" id="{8E45BCED-3126-4378-8121-3658982ED7EB}"/>
                  </a:ext>
                </a:extLst>
              </p:cNvPr>
              <p:cNvSpPr txBox="1"/>
              <p:nvPr/>
            </p:nvSpPr>
            <p:spPr>
              <a:xfrm>
                <a:off x="6613200" y="1764123"/>
                <a:ext cx="2419380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solidFill>
                      <a:srgbClr val="FF0000"/>
                    </a:solidFill>
                  </a:rPr>
                  <a:t>We would prefer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35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35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</m:oMath>
                </a14:m>
                <a:r>
                  <a:rPr lang="en-US" sz="1350" dirty="0">
                    <a:solidFill>
                      <a:srgbClr val="FF0000"/>
                    </a:solidFill>
                  </a:rPr>
                  <a:t> close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35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135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35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sz="135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𝑠𝑎𝑡</m:t>
                        </m:r>
                      </m:sub>
                    </m:sSub>
                  </m:oMath>
                </a14:m>
                <a:endParaRPr lang="en-US" sz="135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3" name="TextBox 87">
                <a:extLst>
                  <a:ext uri="{FF2B5EF4-FFF2-40B4-BE49-F238E27FC236}">
                    <a16:creationId xmlns:a16="http://schemas.microsoft.com/office/drawing/2014/main" id="{8E45BCED-3126-4378-8121-3658982ED7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3200" y="1764123"/>
                <a:ext cx="2419380" cy="300082"/>
              </a:xfrm>
              <a:prstGeom prst="rect">
                <a:avLst/>
              </a:prstGeom>
              <a:blipFill>
                <a:blip r:embed="rId9"/>
                <a:stretch>
                  <a:fillRect l="-756" t="-2000" b="-1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5" name="Right Arrow 5">
            <a:extLst>
              <a:ext uri="{FF2B5EF4-FFF2-40B4-BE49-F238E27FC236}">
                <a16:creationId xmlns:a16="http://schemas.microsoft.com/office/drawing/2014/main" id="{B227E00A-1025-4FA6-8011-DEDA6544125F}"/>
              </a:ext>
            </a:extLst>
          </p:cNvPr>
          <p:cNvSpPr/>
          <p:nvPr/>
        </p:nvSpPr>
        <p:spPr>
          <a:xfrm>
            <a:off x="3114086" y="1075071"/>
            <a:ext cx="2862318" cy="632409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DE" sz="1350" dirty="0">
                <a:solidFill>
                  <a:sysClr val="windowText" lastClr="000000"/>
                </a:solidFill>
              </a:rPr>
              <a:t>CBOW</a:t>
            </a:r>
          </a:p>
        </p:txBody>
      </p:sp>
    </p:spTree>
    <p:extLst>
      <p:ext uri="{BB962C8B-B14F-4D97-AF65-F5344CB8AC3E}">
        <p14:creationId xmlns:p14="http://schemas.microsoft.com/office/powerpoint/2010/main" val="222815256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AB9D96-4197-45D9-939E-B318A2A79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68" y="1203598"/>
            <a:ext cx="8533695" cy="503882"/>
          </a:xfrm>
        </p:spPr>
        <p:txBody>
          <a:bodyPr/>
          <a:lstStyle/>
          <a:p>
            <a:r>
              <a:rPr lang="en-US" dirty="0"/>
              <a:t>Skip-Gram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74</a:t>
            </a:fld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102C8B9-5E7E-40E5-990A-64CC9AD1E5F4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E83982B-B819-4CEC-943D-B96DC97673E0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86" name="Left Arrow 6">
            <a:extLst>
              <a:ext uri="{FF2B5EF4-FFF2-40B4-BE49-F238E27FC236}">
                <a16:creationId xmlns:a16="http://schemas.microsoft.com/office/drawing/2014/main" id="{CCF40BDF-7997-45A0-AA91-A3E5948EBB6E}"/>
              </a:ext>
            </a:extLst>
          </p:cNvPr>
          <p:cNvSpPr/>
          <p:nvPr/>
        </p:nvSpPr>
        <p:spPr>
          <a:xfrm>
            <a:off x="3151837" y="1086792"/>
            <a:ext cx="2808064" cy="593877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DE" sz="1350" dirty="0">
                <a:solidFill>
                  <a:sysClr val="windowText" lastClr="000000"/>
                </a:solidFill>
              </a:rPr>
              <a:t>Skip-Gram</a:t>
            </a:r>
          </a:p>
        </p:txBody>
      </p:sp>
      <p:grpSp>
        <p:nvGrpSpPr>
          <p:cNvPr id="95" name="Group 19">
            <a:extLst>
              <a:ext uri="{FF2B5EF4-FFF2-40B4-BE49-F238E27FC236}">
                <a16:creationId xmlns:a16="http://schemas.microsoft.com/office/drawing/2014/main" id="{9700BFCB-AA84-4EB9-B72F-8D94BB3CD953}"/>
              </a:ext>
            </a:extLst>
          </p:cNvPr>
          <p:cNvGrpSpPr/>
          <p:nvPr/>
        </p:nvGrpSpPr>
        <p:grpSpPr>
          <a:xfrm>
            <a:off x="2489757" y="2502727"/>
            <a:ext cx="154305" cy="1337310"/>
            <a:chOff x="1800225" y="419100"/>
            <a:chExt cx="182880" cy="1828800"/>
          </a:xfrm>
        </p:grpSpPr>
        <p:sp>
          <p:nvSpPr>
            <p:cNvPr id="96" name="Rectangle 8">
              <a:extLst>
                <a:ext uri="{FF2B5EF4-FFF2-40B4-BE49-F238E27FC236}">
                  <a16:creationId xmlns:a16="http://schemas.microsoft.com/office/drawing/2014/main" id="{666A6141-55EC-492C-8C62-9D955412A5AF}"/>
                </a:ext>
              </a:extLst>
            </p:cNvPr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97" name="Rectangle 9">
              <a:extLst>
                <a:ext uri="{FF2B5EF4-FFF2-40B4-BE49-F238E27FC236}">
                  <a16:creationId xmlns:a16="http://schemas.microsoft.com/office/drawing/2014/main" id="{2896B911-1D5A-445F-8CF6-FB7243542B5B}"/>
                </a:ext>
              </a:extLst>
            </p:cNvPr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98" name="Rectangle 10">
              <a:extLst>
                <a:ext uri="{FF2B5EF4-FFF2-40B4-BE49-F238E27FC236}">
                  <a16:creationId xmlns:a16="http://schemas.microsoft.com/office/drawing/2014/main" id="{6A8F9B5B-D2A5-47A3-82FF-7EA5A2085AC9}"/>
                </a:ext>
              </a:extLst>
            </p:cNvPr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99" name="Rectangle 11">
              <a:extLst>
                <a:ext uri="{FF2B5EF4-FFF2-40B4-BE49-F238E27FC236}">
                  <a16:creationId xmlns:a16="http://schemas.microsoft.com/office/drawing/2014/main" id="{3E3CEA51-7912-4B37-85B7-A25F2F61009C}"/>
                </a:ext>
              </a:extLst>
            </p:cNvPr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100" name="Rectangle 12">
              <a:extLst>
                <a:ext uri="{FF2B5EF4-FFF2-40B4-BE49-F238E27FC236}">
                  <a16:creationId xmlns:a16="http://schemas.microsoft.com/office/drawing/2014/main" id="{648B8C12-E5E0-46D7-9803-912E1D62DA4A}"/>
                </a:ext>
              </a:extLst>
            </p:cNvPr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01" name="Rectangle 14">
              <a:extLst>
                <a:ext uri="{FF2B5EF4-FFF2-40B4-BE49-F238E27FC236}">
                  <a16:creationId xmlns:a16="http://schemas.microsoft.com/office/drawing/2014/main" id="{E638058E-5A63-4002-AA66-0E8F7CC0764F}"/>
                </a:ext>
              </a:extLst>
            </p:cNvPr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02" name="Rectangle 15">
              <a:extLst>
                <a:ext uri="{FF2B5EF4-FFF2-40B4-BE49-F238E27FC236}">
                  <a16:creationId xmlns:a16="http://schemas.microsoft.com/office/drawing/2014/main" id="{F942031E-46A3-41DA-AF78-28B4E7447598}"/>
                </a:ext>
              </a:extLst>
            </p:cNvPr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03" name="Rectangle 16">
              <a:extLst>
                <a:ext uri="{FF2B5EF4-FFF2-40B4-BE49-F238E27FC236}">
                  <a16:creationId xmlns:a16="http://schemas.microsoft.com/office/drawing/2014/main" id="{C9FAF200-3BDB-4B4B-B0F5-9D1153CD3EF3}"/>
                </a:ext>
              </a:extLst>
            </p:cNvPr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04" name="Rectangle 17">
              <a:extLst>
                <a:ext uri="{FF2B5EF4-FFF2-40B4-BE49-F238E27FC236}">
                  <a16:creationId xmlns:a16="http://schemas.microsoft.com/office/drawing/2014/main" id="{2CC4B387-7BCE-42AA-8CF3-02BCBA8B71CB}"/>
                </a:ext>
              </a:extLst>
            </p:cNvPr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…</a:t>
              </a:r>
            </a:p>
          </p:txBody>
        </p:sp>
        <p:sp>
          <p:nvSpPr>
            <p:cNvPr id="105" name="Rectangle 18">
              <a:extLst>
                <a:ext uri="{FF2B5EF4-FFF2-40B4-BE49-F238E27FC236}">
                  <a16:creationId xmlns:a16="http://schemas.microsoft.com/office/drawing/2014/main" id="{6A70AFCB-2EC5-4328-9F36-F7DA62407DD3}"/>
                </a:ext>
              </a:extLst>
            </p:cNvPr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</p:grpSp>
      <p:sp>
        <p:nvSpPr>
          <p:cNvPr id="106" name="TextBox 31">
            <a:extLst>
              <a:ext uri="{FF2B5EF4-FFF2-40B4-BE49-F238E27FC236}">
                <a16:creationId xmlns:a16="http://schemas.microsoft.com/office/drawing/2014/main" id="{2351AEFC-E867-4CD3-BD38-211EAE730B8F}"/>
              </a:ext>
            </a:extLst>
          </p:cNvPr>
          <p:cNvSpPr txBox="1"/>
          <p:nvPr/>
        </p:nvSpPr>
        <p:spPr>
          <a:xfrm>
            <a:off x="2183718" y="2597211"/>
            <a:ext cx="344966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/>
              <a:t>cat</a:t>
            </a:r>
          </a:p>
        </p:txBody>
      </p:sp>
      <p:grpSp>
        <p:nvGrpSpPr>
          <p:cNvPr id="107" name="Group 45">
            <a:extLst>
              <a:ext uri="{FF2B5EF4-FFF2-40B4-BE49-F238E27FC236}">
                <a16:creationId xmlns:a16="http://schemas.microsoft.com/office/drawing/2014/main" id="{028A2CF4-0625-4F34-8CF4-D652B4C869B0}"/>
              </a:ext>
            </a:extLst>
          </p:cNvPr>
          <p:cNvGrpSpPr/>
          <p:nvPr/>
        </p:nvGrpSpPr>
        <p:grpSpPr>
          <a:xfrm>
            <a:off x="4468093" y="2755407"/>
            <a:ext cx="154305" cy="802386"/>
            <a:chOff x="1800225" y="419100"/>
            <a:chExt cx="182880" cy="1097280"/>
          </a:xfrm>
        </p:grpSpPr>
        <p:sp>
          <p:nvSpPr>
            <p:cNvPr id="108" name="Rectangle 46">
              <a:extLst>
                <a:ext uri="{FF2B5EF4-FFF2-40B4-BE49-F238E27FC236}">
                  <a16:creationId xmlns:a16="http://schemas.microsoft.com/office/drawing/2014/main" id="{E9B97A9C-39F1-477D-8BDB-0467B18D0A12}"/>
                </a:ext>
              </a:extLst>
            </p:cNvPr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</a:endParaRPr>
            </a:p>
          </p:txBody>
        </p:sp>
        <p:sp>
          <p:nvSpPr>
            <p:cNvPr id="109" name="Rectangle 47">
              <a:extLst>
                <a:ext uri="{FF2B5EF4-FFF2-40B4-BE49-F238E27FC236}">
                  <a16:creationId xmlns:a16="http://schemas.microsoft.com/office/drawing/2014/main" id="{ACAC2798-1E62-4324-B2E1-76869B9DE5D8}"/>
                </a:ext>
              </a:extLst>
            </p:cNvPr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b="1" dirty="0">
                <a:solidFill>
                  <a:srgbClr val="FF0000"/>
                </a:solidFill>
              </a:endParaRPr>
            </a:p>
          </p:txBody>
        </p:sp>
        <p:sp>
          <p:nvSpPr>
            <p:cNvPr id="110" name="Rectangle 48">
              <a:extLst>
                <a:ext uri="{FF2B5EF4-FFF2-40B4-BE49-F238E27FC236}">
                  <a16:creationId xmlns:a16="http://schemas.microsoft.com/office/drawing/2014/main" id="{58B320BD-999A-4DAC-88E8-7CD952BE650E}"/>
                </a:ext>
              </a:extLst>
            </p:cNvPr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</a:endParaRPr>
            </a:p>
          </p:txBody>
        </p:sp>
        <p:sp>
          <p:nvSpPr>
            <p:cNvPr id="111" name="Rectangle 49">
              <a:extLst>
                <a:ext uri="{FF2B5EF4-FFF2-40B4-BE49-F238E27FC236}">
                  <a16:creationId xmlns:a16="http://schemas.microsoft.com/office/drawing/2014/main" id="{CDA9D79D-9E73-4180-AA3F-7ECB9E7CD772}"/>
                </a:ext>
              </a:extLst>
            </p:cNvPr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</a:endParaRPr>
            </a:p>
          </p:txBody>
        </p:sp>
        <p:sp>
          <p:nvSpPr>
            <p:cNvPr id="112" name="Rectangle 50">
              <a:extLst>
                <a:ext uri="{FF2B5EF4-FFF2-40B4-BE49-F238E27FC236}">
                  <a16:creationId xmlns:a16="http://schemas.microsoft.com/office/drawing/2014/main" id="{7EDD101C-80BB-4E77-9E5A-3CDC9A19AC25}"/>
                </a:ext>
              </a:extLst>
            </p:cNvPr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</a:endParaRPr>
            </a:p>
          </p:txBody>
        </p:sp>
        <p:sp>
          <p:nvSpPr>
            <p:cNvPr id="113" name="Rectangle 51">
              <a:extLst>
                <a:ext uri="{FF2B5EF4-FFF2-40B4-BE49-F238E27FC236}">
                  <a16:creationId xmlns:a16="http://schemas.microsoft.com/office/drawing/2014/main" id="{151D1261-5B21-4673-B349-3FFE2E4472CD}"/>
                </a:ext>
              </a:extLst>
            </p:cNvPr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 sz="619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4" name="Group 56">
            <a:extLst>
              <a:ext uri="{FF2B5EF4-FFF2-40B4-BE49-F238E27FC236}">
                <a16:creationId xmlns:a16="http://schemas.microsoft.com/office/drawing/2014/main" id="{DE47E622-FED5-4C58-A7C7-455788465DEF}"/>
              </a:ext>
            </a:extLst>
          </p:cNvPr>
          <p:cNvGrpSpPr/>
          <p:nvPr/>
        </p:nvGrpSpPr>
        <p:grpSpPr>
          <a:xfrm>
            <a:off x="6419320" y="2536384"/>
            <a:ext cx="154305" cy="1337310"/>
            <a:chOff x="1800225" y="419100"/>
            <a:chExt cx="182880" cy="1828800"/>
          </a:xfrm>
        </p:grpSpPr>
        <p:sp>
          <p:nvSpPr>
            <p:cNvPr id="115" name="Rectangle 57">
              <a:extLst>
                <a:ext uri="{FF2B5EF4-FFF2-40B4-BE49-F238E27FC236}">
                  <a16:creationId xmlns:a16="http://schemas.microsoft.com/office/drawing/2014/main" id="{A2B54E71-7BF4-4C97-90EC-7DD60FAE6A87}"/>
                </a:ext>
              </a:extLst>
            </p:cNvPr>
            <p:cNvSpPr/>
            <p:nvPr/>
          </p:nvSpPr>
          <p:spPr>
            <a:xfrm>
              <a:off x="1800225" y="41910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16" name="Rectangle 58">
              <a:extLst>
                <a:ext uri="{FF2B5EF4-FFF2-40B4-BE49-F238E27FC236}">
                  <a16:creationId xmlns:a16="http://schemas.microsoft.com/office/drawing/2014/main" id="{FEE59EA0-0D9A-4EAD-A04C-F4BF943B5D57}"/>
                </a:ext>
              </a:extLst>
            </p:cNvPr>
            <p:cNvSpPr/>
            <p:nvPr/>
          </p:nvSpPr>
          <p:spPr>
            <a:xfrm>
              <a:off x="1800225" y="60198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17" name="Rectangle 59">
              <a:extLst>
                <a:ext uri="{FF2B5EF4-FFF2-40B4-BE49-F238E27FC236}">
                  <a16:creationId xmlns:a16="http://schemas.microsoft.com/office/drawing/2014/main" id="{F54E01EF-7294-4BCB-92D3-19CB9739BFA2}"/>
                </a:ext>
              </a:extLst>
            </p:cNvPr>
            <p:cNvSpPr/>
            <p:nvPr/>
          </p:nvSpPr>
          <p:spPr>
            <a:xfrm>
              <a:off x="1800225" y="78486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18" name="Rectangle 60">
              <a:extLst>
                <a:ext uri="{FF2B5EF4-FFF2-40B4-BE49-F238E27FC236}">
                  <a16:creationId xmlns:a16="http://schemas.microsoft.com/office/drawing/2014/main" id="{5131C506-39E4-4FB8-A4B3-67BF3DD51242}"/>
                </a:ext>
              </a:extLst>
            </p:cNvPr>
            <p:cNvSpPr/>
            <p:nvPr/>
          </p:nvSpPr>
          <p:spPr>
            <a:xfrm>
              <a:off x="1800225" y="96774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19" name="Rectangle 61">
              <a:extLst>
                <a:ext uri="{FF2B5EF4-FFF2-40B4-BE49-F238E27FC236}">
                  <a16:creationId xmlns:a16="http://schemas.microsoft.com/office/drawing/2014/main" id="{701BFE0B-E98C-4970-B74E-A92B5AD6F0D4}"/>
                </a:ext>
              </a:extLst>
            </p:cNvPr>
            <p:cNvSpPr/>
            <p:nvPr/>
          </p:nvSpPr>
          <p:spPr>
            <a:xfrm>
              <a:off x="1800225" y="115062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20" name="Rectangle 62">
              <a:extLst>
                <a:ext uri="{FF2B5EF4-FFF2-40B4-BE49-F238E27FC236}">
                  <a16:creationId xmlns:a16="http://schemas.microsoft.com/office/drawing/2014/main" id="{D802E0D2-640C-4D80-852C-2C7259BEEF50}"/>
                </a:ext>
              </a:extLst>
            </p:cNvPr>
            <p:cNvSpPr/>
            <p:nvPr/>
          </p:nvSpPr>
          <p:spPr>
            <a:xfrm>
              <a:off x="1800225" y="133350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21" name="Rectangle 63">
              <a:extLst>
                <a:ext uri="{FF2B5EF4-FFF2-40B4-BE49-F238E27FC236}">
                  <a16:creationId xmlns:a16="http://schemas.microsoft.com/office/drawing/2014/main" id="{88C21DE6-B5DF-4B85-A8CD-301C9DD86924}"/>
                </a:ext>
              </a:extLst>
            </p:cNvPr>
            <p:cNvSpPr/>
            <p:nvPr/>
          </p:nvSpPr>
          <p:spPr>
            <a:xfrm>
              <a:off x="1800225" y="151638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22" name="Rectangle 64">
              <a:extLst>
                <a:ext uri="{FF2B5EF4-FFF2-40B4-BE49-F238E27FC236}">
                  <a16:creationId xmlns:a16="http://schemas.microsoft.com/office/drawing/2014/main" id="{9F631A3B-4917-4B4E-A058-EA151ED678C9}"/>
                </a:ext>
              </a:extLst>
            </p:cNvPr>
            <p:cNvSpPr/>
            <p:nvPr/>
          </p:nvSpPr>
          <p:spPr>
            <a:xfrm>
              <a:off x="1800225" y="169926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b="1" dirty="0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123" name="Rectangle 65">
              <a:extLst>
                <a:ext uri="{FF2B5EF4-FFF2-40B4-BE49-F238E27FC236}">
                  <a16:creationId xmlns:a16="http://schemas.microsoft.com/office/drawing/2014/main" id="{925637BC-0D39-47F9-AAFC-9219D30EED2D}"/>
                </a:ext>
              </a:extLst>
            </p:cNvPr>
            <p:cNvSpPr/>
            <p:nvPr/>
          </p:nvSpPr>
          <p:spPr>
            <a:xfrm>
              <a:off x="1800225" y="188214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…</a:t>
              </a:r>
            </a:p>
          </p:txBody>
        </p:sp>
        <p:sp>
          <p:nvSpPr>
            <p:cNvPr id="124" name="Rectangle 66">
              <a:extLst>
                <a:ext uri="{FF2B5EF4-FFF2-40B4-BE49-F238E27FC236}">
                  <a16:creationId xmlns:a16="http://schemas.microsoft.com/office/drawing/2014/main" id="{C91653C2-91BB-4099-A22F-8606230750FD}"/>
                </a:ext>
              </a:extLst>
            </p:cNvPr>
            <p:cNvSpPr/>
            <p:nvPr/>
          </p:nvSpPr>
          <p:spPr>
            <a:xfrm>
              <a:off x="1800225" y="2065020"/>
              <a:ext cx="182880" cy="18288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619" dirty="0">
                  <a:solidFill>
                    <a:schemeClr val="tx1"/>
                  </a:solidFill>
                </a:rPr>
                <a:t>0</a:t>
              </a:r>
            </a:p>
          </p:txBody>
        </p:sp>
      </p:grpSp>
      <p:sp>
        <p:nvSpPr>
          <p:cNvPr id="125" name="TextBox 67">
            <a:extLst>
              <a:ext uri="{FF2B5EF4-FFF2-40B4-BE49-F238E27FC236}">
                <a16:creationId xmlns:a16="http://schemas.microsoft.com/office/drawing/2014/main" id="{A99088B6-6551-4D0A-BA5E-50B2FAC46DD7}"/>
              </a:ext>
            </a:extLst>
          </p:cNvPr>
          <p:cNvSpPr txBox="1"/>
          <p:nvPr/>
        </p:nvSpPr>
        <p:spPr>
          <a:xfrm>
            <a:off x="2231139" y="2219814"/>
            <a:ext cx="854721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 err="1"/>
              <a:t>Ouptut</a:t>
            </a:r>
            <a:r>
              <a:rPr lang="en-US" sz="1013" dirty="0"/>
              <a:t> layer</a:t>
            </a:r>
          </a:p>
        </p:txBody>
      </p:sp>
      <p:cxnSp>
        <p:nvCxnSpPr>
          <p:cNvPr id="126" name="Straight Connector 69">
            <a:extLst>
              <a:ext uri="{FF2B5EF4-FFF2-40B4-BE49-F238E27FC236}">
                <a16:creationId xmlns:a16="http://schemas.microsoft.com/office/drawing/2014/main" id="{3BD142CB-198B-449D-8C5E-14C00E4E95F7}"/>
              </a:ext>
            </a:extLst>
          </p:cNvPr>
          <p:cNvCxnSpPr>
            <a:cxnSpLocks/>
            <a:stCxn id="96" idx="0"/>
          </p:cNvCxnSpPr>
          <p:nvPr/>
        </p:nvCxnSpPr>
        <p:spPr>
          <a:xfrm>
            <a:off x="2566910" y="2502727"/>
            <a:ext cx="1901184" cy="25268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75">
            <a:extLst>
              <a:ext uri="{FF2B5EF4-FFF2-40B4-BE49-F238E27FC236}">
                <a16:creationId xmlns:a16="http://schemas.microsoft.com/office/drawing/2014/main" id="{48DA7C98-E294-421A-95B6-6EB1F66EB35F}"/>
              </a:ext>
            </a:extLst>
          </p:cNvPr>
          <p:cNvCxnSpPr>
            <a:cxnSpLocks/>
            <a:stCxn id="105" idx="2"/>
          </p:cNvCxnSpPr>
          <p:nvPr/>
        </p:nvCxnSpPr>
        <p:spPr>
          <a:xfrm flipV="1">
            <a:off x="2566910" y="3557793"/>
            <a:ext cx="1901183" cy="282244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81">
            <a:extLst>
              <a:ext uri="{FF2B5EF4-FFF2-40B4-BE49-F238E27FC236}">
                <a16:creationId xmlns:a16="http://schemas.microsoft.com/office/drawing/2014/main" id="{18390EB4-DBD5-4AA5-909E-A384E5B9D8E8}"/>
              </a:ext>
            </a:extLst>
          </p:cNvPr>
          <p:cNvSpPr txBox="1"/>
          <p:nvPr/>
        </p:nvSpPr>
        <p:spPr>
          <a:xfrm>
            <a:off x="4209474" y="2176321"/>
            <a:ext cx="856325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/>
              <a:t>Hidden layer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" name="TextBox 82">
                <a:extLst>
                  <a:ext uri="{FF2B5EF4-FFF2-40B4-BE49-F238E27FC236}">
                    <a16:creationId xmlns:a16="http://schemas.microsoft.com/office/drawing/2014/main" id="{0BD1C652-EC2F-4D70-9D86-3F27BF79901B}"/>
                  </a:ext>
                </a:extLst>
              </p:cNvPr>
              <p:cNvSpPr txBox="1"/>
              <p:nvPr/>
            </p:nvSpPr>
            <p:spPr>
              <a:xfrm>
                <a:off x="6365330" y="3931130"/>
                <a:ext cx="452240" cy="2482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013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1013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013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m:rPr>
                            <m:sty m:val="p"/>
                          </m:rPr>
                          <a:rPr lang="en-US" sz="1013">
                            <a:latin typeface="Cambria Math" panose="02040503050406030204" pitchFamily="18" charset="0"/>
                          </a:rPr>
                          <m:t>sat</m:t>
                        </m:r>
                      </m:sub>
                    </m:sSub>
                    <m:r>
                      <a:rPr lang="en-US" sz="1013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013" dirty="0"/>
                  <a:t> </a:t>
                </a:r>
              </a:p>
            </p:txBody>
          </p:sp>
        </mc:Choice>
        <mc:Fallback xmlns="">
          <p:sp>
            <p:nvSpPr>
              <p:cNvPr id="129" name="TextBox 82">
                <a:extLst>
                  <a:ext uri="{FF2B5EF4-FFF2-40B4-BE49-F238E27FC236}">
                    <a16:creationId xmlns:a16="http://schemas.microsoft.com/office/drawing/2014/main" id="{0BD1C652-EC2F-4D70-9D86-3F27BF7990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5330" y="3931130"/>
                <a:ext cx="452240" cy="24820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0" name="Straight Connector 83">
            <a:extLst>
              <a:ext uri="{FF2B5EF4-FFF2-40B4-BE49-F238E27FC236}">
                <a16:creationId xmlns:a16="http://schemas.microsoft.com/office/drawing/2014/main" id="{FFBCDD9D-19CE-4150-AF9D-7C1AFF7C9224}"/>
              </a:ext>
            </a:extLst>
          </p:cNvPr>
          <p:cNvCxnSpPr/>
          <p:nvPr/>
        </p:nvCxnSpPr>
        <p:spPr>
          <a:xfrm flipV="1">
            <a:off x="4622398" y="2535699"/>
            <a:ext cx="1796922" cy="21749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86">
            <a:extLst>
              <a:ext uri="{FF2B5EF4-FFF2-40B4-BE49-F238E27FC236}">
                <a16:creationId xmlns:a16="http://schemas.microsoft.com/office/drawing/2014/main" id="{8CA6208D-8661-4DCB-B23F-6FBC873B166D}"/>
              </a:ext>
            </a:extLst>
          </p:cNvPr>
          <p:cNvCxnSpPr/>
          <p:nvPr/>
        </p:nvCxnSpPr>
        <p:spPr>
          <a:xfrm>
            <a:off x="4622398" y="3557793"/>
            <a:ext cx="1796922" cy="31590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90">
            <a:extLst>
              <a:ext uri="{FF2B5EF4-FFF2-40B4-BE49-F238E27FC236}">
                <a16:creationId xmlns:a16="http://schemas.microsoft.com/office/drawing/2014/main" id="{3CA99C03-DEAC-42D3-AAC7-3FEC0B47ED02}"/>
              </a:ext>
            </a:extLst>
          </p:cNvPr>
          <p:cNvSpPr txBox="1"/>
          <p:nvPr/>
        </p:nvSpPr>
        <p:spPr>
          <a:xfrm>
            <a:off x="6110658" y="2209763"/>
            <a:ext cx="756938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/>
              <a:t>Input layer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" name="TextBox 70">
                <a:extLst>
                  <a:ext uri="{FF2B5EF4-FFF2-40B4-BE49-F238E27FC236}">
                    <a16:creationId xmlns:a16="http://schemas.microsoft.com/office/drawing/2014/main" id="{0971FA25-56D8-498A-9F59-3BD7118C44BE}"/>
                  </a:ext>
                </a:extLst>
              </p:cNvPr>
              <p:cNvSpPr txBox="1"/>
              <p:nvPr/>
            </p:nvSpPr>
            <p:spPr>
              <a:xfrm>
                <a:off x="2798367" y="2998899"/>
                <a:ext cx="1440266" cy="3347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</m:sSub>
                      <m:r>
                        <a:rPr lang="en-US" sz="1575" i="1">
                          <a:latin typeface="Cambria Math" panose="02040503050406030204" pitchFamily="18" charset="0"/>
                        </a:rPr>
                        <m:t>×</m:t>
                      </m:r>
                      <m:acc>
                        <m:accPr>
                          <m:chr m:val="̂"/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de-DE" sz="1575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DE" sz="1575" i="1">
                          <a:latin typeface="Cambria Math" panose="02040503050406030204" pitchFamily="18" charset="0"/>
                        </a:rPr>
                        <m:t>𝑧</m:t>
                      </m:r>
                    </m:oMath>
                  </m:oMathPara>
                </a14:m>
                <a:endParaRPr lang="en-US" sz="1575" i="1" dirty="0"/>
              </a:p>
            </p:txBody>
          </p:sp>
        </mc:Choice>
        <mc:Fallback xmlns="">
          <p:sp>
            <p:nvSpPr>
              <p:cNvPr id="133" name="TextBox 70">
                <a:extLst>
                  <a:ext uri="{FF2B5EF4-FFF2-40B4-BE49-F238E27FC236}">
                    <a16:creationId xmlns:a16="http://schemas.microsoft.com/office/drawing/2014/main" id="{0971FA25-56D8-498A-9F59-3BD7118C44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8367" y="2998899"/>
                <a:ext cx="1440266" cy="33470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" name="TextBox 73">
            <a:extLst>
              <a:ext uri="{FF2B5EF4-FFF2-40B4-BE49-F238E27FC236}">
                <a16:creationId xmlns:a16="http://schemas.microsoft.com/office/drawing/2014/main" id="{D0361D0C-F498-4403-9EDF-D13956249F82}"/>
              </a:ext>
            </a:extLst>
          </p:cNvPr>
          <p:cNvSpPr txBox="1"/>
          <p:nvPr/>
        </p:nvSpPr>
        <p:spPr>
          <a:xfrm>
            <a:off x="2010144" y="3657867"/>
            <a:ext cx="502061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/>
              <a:t>V-dim</a:t>
            </a:r>
          </a:p>
        </p:txBody>
      </p:sp>
      <p:sp>
        <p:nvSpPr>
          <p:cNvPr id="135" name="TextBox 76">
            <a:extLst>
              <a:ext uri="{FF2B5EF4-FFF2-40B4-BE49-F238E27FC236}">
                <a16:creationId xmlns:a16="http://schemas.microsoft.com/office/drawing/2014/main" id="{4180B179-1244-4123-B4A9-5CDBE6C54BEB}"/>
              </a:ext>
            </a:extLst>
          </p:cNvPr>
          <p:cNvSpPr txBox="1"/>
          <p:nvPr/>
        </p:nvSpPr>
        <p:spPr>
          <a:xfrm>
            <a:off x="4335511" y="3837264"/>
            <a:ext cx="511679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/>
              <a:t>N-dim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" name="TextBox 77">
                <a:extLst>
                  <a:ext uri="{FF2B5EF4-FFF2-40B4-BE49-F238E27FC236}">
                    <a16:creationId xmlns:a16="http://schemas.microsoft.com/office/drawing/2014/main" id="{E5FB3E6A-5D40-47DD-B94E-B85057FCE82D}"/>
                  </a:ext>
                </a:extLst>
              </p:cNvPr>
              <p:cNvSpPr txBox="1"/>
              <p:nvPr/>
            </p:nvSpPr>
            <p:spPr>
              <a:xfrm>
                <a:off x="4841472" y="2983303"/>
                <a:ext cx="1562094" cy="3347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de-DE" sz="1575" i="1">
                              <a:latin typeface="Cambria Math" charset="0"/>
                            </a:rPr>
                            <m:t>𝑁</m:t>
                          </m:r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de-DE" sz="1575" i="1">
                              <a:latin typeface="Cambria Math" charset="0"/>
                            </a:rPr>
                            <m:t>𝑉</m:t>
                          </m:r>
                        </m:sub>
                        <m:sup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r>
                        <a:rPr lang="en-US" sz="1575" i="1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75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de-DE" sz="1575" i="1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sz="1575" i="1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sz="1575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575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</m:oMath>
                  </m:oMathPara>
                </a14:m>
                <a:endParaRPr lang="en-US" sz="1575" dirty="0"/>
              </a:p>
            </p:txBody>
          </p:sp>
        </mc:Choice>
        <mc:Fallback xmlns="">
          <p:sp>
            <p:nvSpPr>
              <p:cNvPr id="136" name="TextBox 77">
                <a:extLst>
                  <a:ext uri="{FF2B5EF4-FFF2-40B4-BE49-F238E27FC236}">
                    <a16:creationId xmlns:a16="http://schemas.microsoft.com/office/drawing/2014/main" id="{E5FB3E6A-5D40-47DD-B94E-B85057FCE8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1472" y="2983303"/>
                <a:ext cx="1562094" cy="334707"/>
              </a:xfrm>
              <a:prstGeom prst="rect">
                <a:avLst/>
              </a:prstGeom>
              <a:blipFill>
                <a:blip r:embed="rId4"/>
                <a:stretch>
                  <a:fillRect r="-136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" name="TextBox 79">
            <a:extLst>
              <a:ext uri="{FF2B5EF4-FFF2-40B4-BE49-F238E27FC236}">
                <a16:creationId xmlns:a16="http://schemas.microsoft.com/office/drawing/2014/main" id="{9437E819-5D72-44A2-947E-9CC54FB1381C}"/>
              </a:ext>
            </a:extLst>
          </p:cNvPr>
          <p:cNvSpPr txBox="1"/>
          <p:nvPr/>
        </p:nvSpPr>
        <p:spPr>
          <a:xfrm>
            <a:off x="6318083" y="4168821"/>
            <a:ext cx="502061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/>
              <a:t>V-dim</a:t>
            </a:r>
          </a:p>
        </p:txBody>
      </p:sp>
      <p:sp>
        <p:nvSpPr>
          <p:cNvPr id="138" name="TextBox 68">
            <a:extLst>
              <a:ext uri="{FF2B5EF4-FFF2-40B4-BE49-F238E27FC236}">
                <a16:creationId xmlns:a16="http://schemas.microsoft.com/office/drawing/2014/main" id="{3DC61FBB-1D92-4369-9EA6-DA2E8FA6ADC8}"/>
              </a:ext>
            </a:extLst>
          </p:cNvPr>
          <p:cNvSpPr txBox="1"/>
          <p:nvPr/>
        </p:nvSpPr>
        <p:spPr>
          <a:xfrm>
            <a:off x="3669043" y="4483781"/>
            <a:ext cx="1880643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/>
              <a:t>N will be the size of word vector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Rectangle 1">
                <a:extLst>
                  <a:ext uri="{FF2B5EF4-FFF2-40B4-BE49-F238E27FC236}">
                    <a16:creationId xmlns:a16="http://schemas.microsoft.com/office/drawing/2014/main" id="{58586E05-5B54-46E9-8A56-54EB53B9C47C}"/>
                  </a:ext>
                </a:extLst>
              </p:cNvPr>
              <p:cNvSpPr/>
              <p:nvPr/>
            </p:nvSpPr>
            <p:spPr>
              <a:xfrm>
                <a:off x="4429058" y="3572779"/>
                <a:ext cx="287836" cy="2482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013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013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</m:oMath>
                  </m:oMathPara>
                </a14:m>
                <a:endParaRPr lang="en-US" sz="1013" dirty="0"/>
              </a:p>
            </p:txBody>
          </p:sp>
        </mc:Choice>
        <mc:Fallback xmlns="">
          <p:sp>
            <p:nvSpPr>
              <p:cNvPr id="139" name="Rectangle 1">
                <a:extLst>
                  <a:ext uri="{FF2B5EF4-FFF2-40B4-BE49-F238E27FC236}">
                    <a16:creationId xmlns:a16="http://schemas.microsoft.com/office/drawing/2014/main" id="{58586E05-5B54-46E9-8A56-54EB53B9C4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9058" y="3572779"/>
                <a:ext cx="287836" cy="24820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0" name="Table 80">
            <a:extLst>
              <a:ext uri="{FF2B5EF4-FFF2-40B4-BE49-F238E27FC236}">
                <a16:creationId xmlns:a16="http://schemas.microsoft.com/office/drawing/2014/main" id="{6404FAF1-28B4-491C-82AB-EEF575D07F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188067"/>
              </p:ext>
            </p:extLst>
          </p:nvPr>
        </p:nvGraphicFramePr>
        <p:xfrm>
          <a:off x="1550126" y="2444876"/>
          <a:ext cx="185166" cy="185166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85166">
                  <a:extLst>
                    <a:ext uri="{9D8B030D-6E8A-4147-A177-3AD203B41FA5}">
                      <a16:colId xmlns:a16="http://schemas.microsoft.com/office/drawing/2014/main" val="4255159121"/>
                    </a:ext>
                  </a:extLst>
                </a:gridCol>
              </a:tblGrid>
              <a:tr h="185166"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0.01</a:t>
                      </a:r>
                      <a:endParaRPr lang="en-US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04443869"/>
                  </a:ext>
                </a:extLst>
              </a:tr>
              <a:tr h="185166"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rgbClr val="FF0000"/>
                          </a:solidFill>
                        </a:rPr>
                        <a:t>0.5</a:t>
                      </a:r>
                      <a:endParaRPr lang="en-US" sz="7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45244593"/>
                  </a:ext>
                </a:extLst>
              </a:tr>
              <a:tr h="185166"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0.00</a:t>
                      </a:r>
                      <a:endParaRPr lang="en-US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52563613"/>
                  </a:ext>
                </a:extLst>
              </a:tr>
              <a:tr h="18516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>
                          <a:solidFill>
                            <a:srgbClr val="FF0000"/>
                          </a:solidFill>
                        </a:rPr>
                        <a:t>0.4</a:t>
                      </a:r>
                      <a:endParaRPr lang="en-US" sz="7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1681552"/>
                  </a:ext>
                </a:extLst>
              </a:tr>
              <a:tr h="185166"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0.01</a:t>
                      </a:r>
                      <a:endParaRPr lang="en-US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7053094"/>
                  </a:ext>
                </a:extLst>
              </a:tr>
              <a:tr h="185166"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0.02</a:t>
                      </a:r>
                      <a:endParaRPr lang="en-US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87099312"/>
                  </a:ext>
                </a:extLst>
              </a:tr>
              <a:tr h="185166"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0.01</a:t>
                      </a:r>
                      <a:endParaRPr lang="en-US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40427874"/>
                  </a:ext>
                </a:extLst>
              </a:tr>
              <a:tr h="18516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0.01</a:t>
                      </a:r>
                      <a:endParaRPr lang="en-US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92259214"/>
                  </a:ext>
                </a:extLst>
              </a:tr>
              <a:tr h="185166"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…</a:t>
                      </a:r>
                      <a:endParaRPr lang="en-US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95132886"/>
                  </a:ext>
                </a:extLst>
              </a:tr>
              <a:tr h="185166"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0.00</a:t>
                      </a:r>
                      <a:endParaRPr lang="en-US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9513237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TextBox 84">
                <a:extLst>
                  <a:ext uri="{FF2B5EF4-FFF2-40B4-BE49-F238E27FC236}">
                    <a16:creationId xmlns:a16="http://schemas.microsoft.com/office/drawing/2014/main" id="{0B31BD35-D52E-4FC0-BDE6-5F1B070BBBCB}"/>
                  </a:ext>
                </a:extLst>
              </p:cNvPr>
              <p:cNvSpPr txBox="1"/>
              <p:nvPr/>
            </p:nvSpPr>
            <p:spPr>
              <a:xfrm>
                <a:off x="1550126" y="4385804"/>
                <a:ext cx="316753" cy="2482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013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013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sz="1013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013" dirty="0"/>
                  <a:t> </a:t>
                </a:r>
              </a:p>
            </p:txBody>
          </p:sp>
        </mc:Choice>
        <mc:Fallback xmlns="">
          <p:sp>
            <p:nvSpPr>
              <p:cNvPr id="141" name="TextBox 84">
                <a:extLst>
                  <a:ext uri="{FF2B5EF4-FFF2-40B4-BE49-F238E27FC236}">
                    <a16:creationId xmlns:a16="http://schemas.microsoft.com/office/drawing/2014/main" id="{0B31BD35-D52E-4FC0-BDE6-5F1B070BBB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0126" y="4385804"/>
                <a:ext cx="316753" cy="24820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" name="TextBox 87">
                <a:extLst>
                  <a:ext uri="{FF2B5EF4-FFF2-40B4-BE49-F238E27FC236}">
                    <a16:creationId xmlns:a16="http://schemas.microsoft.com/office/drawing/2014/main" id="{BA0FC471-86C3-4478-A28A-225D67BFC2C2}"/>
                  </a:ext>
                </a:extLst>
              </p:cNvPr>
              <p:cNvSpPr txBox="1"/>
              <p:nvPr/>
            </p:nvSpPr>
            <p:spPr>
              <a:xfrm>
                <a:off x="1329621" y="1824487"/>
                <a:ext cx="1715213" cy="2482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13" dirty="0">
                    <a:solidFill>
                      <a:srgbClr val="FF0000"/>
                    </a:solidFill>
                  </a:rPr>
                  <a:t>We would prefer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013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013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</m:oMath>
                </a14:m>
                <a:r>
                  <a:rPr lang="en-US" sz="1013" dirty="0">
                    <a:solidFill>
                      <a:srgbClr val="FF0000"/>
                    </a:solidFill>
                  </a:rPr>
                  <a:t> close to </a:t>
                </a:r>
                <a14:m>
                  <m:oMath xmlns:m="http://schemas.openxmlformats.org/officeDocument/2006/math">
                    <m:r>
                      <a:rPr lang="de-DE" sz="1013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endParaRPr lang="en-US" sz="1013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2" name="TextBox 87">
                <a:extLst>
                  <a:ext uri="{FF2B5EF4-FFF2-40B4-BE49-F238E27FC236}">
                    <a16:creationId xmlns:a16="http://schemas.microsoft.com/office/drawing/2014/main" id="{BA0FC471-86C3-4478-A28A-225D67BFC2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9621" y="1824487"/>
                <a:ext cx="1715213" cy="248209"/>
              </a:xfrm>
              <a:prstGeom prst="rect">
                <a:avLst/>
              </a:prstGeom>
              <a:blipFill>
                <a:blip r:embed="rId7"/>
                <a:stretch>
                  <a:fillRect b="-14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" name="TextBox 36">
            <a:extLst>
              <a:ext uri="{FF2B5EF4-FFF2-40B4-BE49-F238E27FC236}">
                <a16:creationId xmlns:a16="http://schemas.microsoft.com/office/drawing/2014/main" id="{4B7C018F-C08F-4617-B5C5-1AC7DFDADC8D}"/>
              </a:ext>
            </a:extLst>
          </p:cNvPr>
          <p:cNvSpPr txBox="1"/>
          <p:nvPr/>
        </p:nvSpPr>
        <p:spPr>
          <a:xfrm>
            <a:off x="2183718" y="2846593"/>
            <a:ext cx="322524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/>
              <a:t>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" name="TextBox 38">
                <a:extLst>
                  <a:ext uri="{FF2B5EF4-FFF2-40B4-BE49-F238E27FC236}">
                    <a16:creationId xmlns:a16="http://schemas.microsoft.com/office/drawing/2014/main" id="{46097D75-78AF-4453-A2EE-3135BF9B126B}"/>
                  </a:ext>
                </a:extLst>
              </p:cNvPr>
              <p:cNvSpPr txBox="1"/>
              <p:nvPr/>
            </p:nvSpPr>
            <p:spPr>
              <a:xfrm>
                <a:off x="1786541" y="3303910"/>
                <a:ext cx="3491345" cy="3000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35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35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sz="135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350" i="1">
                          <a:latin typeface="Cambria Math" panose="02040503050406030204" pitchFamily="18" charset="0"/>
                        </a:rPr>
                        <m:t>𝑠𝑜𝑓𝑡𝑚𝑎𝑥</m:t>
                      </m:r>
                      <m:r>
                        <a:rPr lang="en-US" sz="135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35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135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350" dirty="0"/>
              </a:p>
            </p:txBody>
          </p:sp>
        </mc:Choice>
        <mc:Fallback xmlns="">
          <p:sp>
            <p:nvSpPr>
              <p:cNvPr id="144" name="TextBox 38">
                <a:extLst>
                  <a:ext uri="{FF2B5EF4-FFF2-40B4-BE49-F238E27FC236}">
                    <a16:creationId xmlns:a16="http://schemas.microsoft.com/office/drawing/2014/main" id="{46097D75-78AF-4453-A2EE-3135BF9B12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6541" y="3303910"/>
                <a:ext cx="3491345" cy="300082"/>
              </a:xfrm>
              <a:prstGeom prst="rect">
                <a:avLst/>
              </a:prstGeom>
              <a:blipFill>
                <a:blip r:embed="rId8"/>
                <a:stretch>
                  <a:fillRect b="-81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" name="TextBox 39">
            <a:extLst>
              <a:ext uri="{FF2B5EF4-FFF2-40B4-BE49-F238E27FC236}">
                <a16:creationId xmlns:a16="http://schemas.microsoft.com/office/drawing/2014/main" id="{B9191238-FD7F-448E-AB40-5F4804CEDABC}"/>
              </a:ext>
            </a:extLst>
          </p:cNvPr>
          <p:cNvSpPr txBox="1"/>
          <p:nvPr/>
        </p:nvSpPr>
        <p:spPr>
          <a:xfrm>
            <a:off x="6662201" y="3085584"/>
            <a:ext cx="341760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/>
              <a:t>sat</a:t>
            </a:r>
          </a:p>
        </p:txBody>
      </p:sp>
    </p:spTree>
    <p:extLst>
      <p:ext uri="{BB962C8B-B14F-4D97-AF65-F5344CB8AC3E}">
        <p14:creationId xmlns:p14="http://schemas.microsoft.com/office/powerpoint/2010/main" val="40010991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word2vec</a:t>
            </a:r>
            <a:r>
              <a:rPr lang="en-US" dirty="0"/>
              <a:t>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word2vec</a:t>
            </a:r>
            <a:r>
              <a:rPr lang="en-US" dirty="0"/>
              <a:t> is </a:t>
            </a:r>
            <a:r>
              <a:rPr lang="en-US" b="1" dirty="0"/>
              <a:t>not</a:t>
            </a:r>
            <a:r>
              <a:rPr lang="en-US" dirty="0"/>
              <a:t> a single algorithm</a:t>
            </a:r>
          </a:p>
          <a:p>
            <a:r>
              <a:rPr lang="en-US" dirty="0"/>
              <a:t>It is a </a:t>
            </a:r>
            <a:r>
              <a:rPr lang="en-US" b="1" dirty="0"/>
              <a:t>software package</a:t>
            </a:r>
            <a:r>
              <a:rPr lang="en-US" dirty="0"/>
              <a:t> for representing words as vectors, containing:</a:t>
            </a:r>
          </a:p>
          <a:p>
            <a:pPr lvl="1"/>
            <a:r>
              <a:rPr lang="en-US" dirty="0"/>
              <a:t>Two distinct models</a:t>
            </a:r>
          </a:p>
          <a:p>
            <a:pPr lvl="2"/>
            <a:r>
              <a:rPr lang="en-US" dirty="0" err="1"/>
              <a:t>CBoW</a:t>
            </a:r>
            <a:endParaRPr lang="en-US" dirty="0"/>
          </a:p>
          <a:p>
            <a:pPr lvl="2"/>
            <a:r>
              <a:rPr lang="en-US" dirty="0"/>
              <a:t>Skip-Gram</a:t>
            </a:r>
          </a:p>
          <a:p>
            <a:pPr lvl="1"/>
            <a:r>
              <a:rPr lang="en-US" dirty="0"/>
              <a:t>Various training methods</a:t>
            </a:r>
          </a:p>
          <a:p>
            <a:pPr lvl="2"/>
            <a:r>
              <a:rPr lang="en-US" dirty="0" err="1"/>
              <a:t>Softmax</a:t>
            </a:r>
            <a:r>
              <a:rPr lang="en-US" dirty="0"/>
              <a:t> is a bottleneck</a:t>
            </a:r>
          </a:p>
          <a:p>
            <a:pPr lvl="1"/>
            <a:r>
              <a:rPr lang="en-US" dirty="0"/>
              <a:t>A rich preprocessing pipeline</a:t>
            </a:r>
          </a:p>
          <a:p>
            <a:pPr lvl="2"/>
            <a:r>
              <a:rPr lang="en-US" dirty="0"/>
              <a:t>Dynamic Context Windows</a:t>
            </a:r>
          </a:p>
          <a:p>
            <a:pPr lvl="2"/>
            <a:r>
              <a:rPr lang="en-US" dirty="0"/>
              <a:t>Subsampling of Frequent Words</a:t>
            </a:r>
          </a:p>
          <a:p>
            <a:pPr lvl="2"/>
            <a:r>
              <a:rPr lang="en-US" dirty="0"/>
              <a:t>Deleting Rare Words (left out)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F92B3FB-2F82-4CB9-93A4-1640FC20E3CE}" type="slidenum">
              <a:rPr lang="en-GB" smtClean="0"/>
              <a:t>75</a:t>
            </a:fld>
            <a:endParaRPr lang="en-GB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97BFBB3-23D9-4EE1-8C83-DD33412ADE8D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336AE4A-8834-43E8-A193-C55B809AD0AB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410659226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2504AF-AD76-4B73-BD5A-2D66AD356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Represent the meaning of sentence/paragraph/doc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090DC66-206C-459A-81D6-2A203E7749F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14311" y="1707480"/>
            <a:ext cx="8534151" cy="2951833"/>
          </a:xfrm>
        </p:spPr>
        <p:txBody>
          <a:bodyPr/>
          <a:lstStyle/>
          <a:p>
            <a:r>
              <a:rPr lang="en-US" dirty="0"/>
              <a:t>Paragraph Vector (Le and </a:t>
            </a:r>
            <a:r>
              <a:rPr lang="en-US" dirty="0" err="1"/>
              <a:t>Mikolov</a:t>
            </a:r>
            <a:r>
              <a:rPr lang="en-US" dirty="0"/>
              <a:t>, 2014)</a:t>
            </a:r>
          </a:p>
          <a:p>
            <a:pPr lvl="1"/>
            <a:r>
              <a:rPr lang="en-US" dirty="0"/>
              <a:t>Extend word2vec to text level</a:t>
            </a:r>
          </a:p>
          <a:p>
            <a:pPr lvl="1"/>
            <a:r>
              <a:rPr lang="en-US" dirty="0"/>
              <a:t>Also two models: add paragraph vector as the input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CAC908D-DD75-45BE-B773-0370C799234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76</a:t>
            </a:fld>
            <a:endParaRPr lang="de-DE"/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78D17057-3A07-4BEC-935C-D7CF422A29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969" y="2772472"/>
            <a:ext cx="3466855" cy="2328267"/>
          </a:xfrm>
          <a:prstGeom prst="rect">
            <a:avLst/>
          </a:prstGeom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3C8ADB66-A543-4C5C-B696-C32CF9E2C5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899" y="2922667"/>
            <a:ext cx="3825691" cy="2133765"/>
          </a:xfrm>
          <a:prstGeom prst="rect">
            <a:avLst/>
          </a:prstGeom>
        </p:spPr>
      </p:pic>
      <p:sp>
        <p:nvSpPr>
          <p:cNvPr id="10" name="Rectangle 6">
            <a:extLst>
              <a:ext uri="{FF2B5EF4-FFF2-40B4-BE49-F238E27FC236}">
                <a16:creationId xmlns:a16="http://schemas.microsoft.com/office/drawing/2014/main" id="{CAEB411A-BD91-4E91-9516-75C948948854}"/>
              </a:ext>
            </a:extLst>
          </p:cNvPr>
          <p:cNvSpPr/>
          <p:nvPr/>
        </p:nvSpPr>
        <p:spPr>
          <a:xfrm>
            <a:off x="5868144" y="1707480"/>
            <a:ext cx="29761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rgbClr val="0B05FF"/>
                </a:solidFill>
              </a:rPr>
              <a:t>Quoc Le and Tomas </a:t>
            </a:r>
            <a:r>
              <a:rPr lang="en-US" sz="1200" dirty="0" err="1">
                <a:solidFill>
                  <a:srgbClr val="0B05FF"/>
                </a:solidFill>
              </a:rPr>
              <a:t>Mikolov</a:t>
            </a:r>
            <a:r>
              <a:rPr lang="en-US" sz="1200" dirty="0">
                <a:solidFill>
                  <a:srgbClr val="0B05FF"/>
                </a:solidFill>
              </a:rPr>
              <a:t>. Distributed representations of sentences and documents. In Proceedings ICML'14. </a:t>
            </a:r>
            <a:r>
              <a:rPr lang="en-US" sz="1200" b="1" dirty="0">
                <a:solidFill>
                  <a:srgbClr val="FF0000"/>
                </a:solidFill>
              </a:rPr>
              <a:t>2014</a:t>
            </a:r>
            <a:r>
              <a:rPr lang="en-US" sz="1200" dirty="0">
                <a:solidFill>
                  <a:srgbClr val="0B05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995289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CDF354-D628-4D8F-9549-BEBAA12D7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Paragraph Vector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7A0C69-5BE0-43CA-B104-3564F9E1FDE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IN" dirty="0"/>
              <a:t>Learn document embedding by predicting the next word in the document using the </a:t>
            </a:r>
            <a:r>
              <a:rPr lang="en-IN" dirty="0">
                <a:solidFill>
                  <a:srgbClr val="00B050"/>
                </a:solidFill>
              </a:rPr>
              <a:t>context of the word</a:t>
            </a:r>
            <a:r>
              <a:rPr lang="en-I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N" dirty="0"/>
              <a:t>and the (‘unknown’) </a:t>
            </a:r>
            <a:r>
              <a:rPr lang="en-IN" dirty="0">
                <a:solidFill>
                  <a:srgbClr val="00B050"/>
                </a:solidFill>
              </a:rPr>
              <a:t>document vector </a:t>
            </a:r>
            <a:r>
              <a:rPr lang="en-IN" dirty="0"/>
              <a:t>as features.</a:t>
            </a:r>
          </a:p>
          <a:p>
            <a:pPr>
              <a:spcBef>
                <a:spcPts val="600"/>
              </a:spcBef>
            </a:pPr>
            <a:r>
              <a:rPr lang="en-IN" dirty="0"/>
              <a:t>Resulting vector captures the</a:t>
            </a:r>
            <a:r>
              <a:rPr lang="en-I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N" dirty="0">
                <a:solidFill>
                  <a:srgbClr val="00B050"/>
                </a:solidFill>
              </a:rPr>
              <a:t>topic</a:t>
            </a:r>
            <a:r>
              <a:rPr lang="en-I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N" dirty="0"/>
              <a:t>of the document.</a:t>
            </a:r>
          </a:p>
          <a:p>
            <a:pPr>
              <a:spcBef>
                <a:spcPts val="600"/>
              </a:spcBef>
            </a:pPr>
            <a:r>
              <a:rPr lang="en-IN" dirty="0"/>
              <a:t>Update the document vectors, but not the word vectors [Le et al.]</a:t>
            </a:r>
          </a:p>
          <a:p>
            <a:pPr>
              <a:spcBef>
                <a:spcPts val="600"/>
              </a:spcBef>
            </a:pPr>
            <a:r>
              <a:rPr lang="en-IN" dirty="0"/>
              <a:t>Update the document vectors, along with the word vectors [Dai et al.]</a:t>
            </a:r>
          </a:p>
          <a:p>
            <a:pPr marL="360000" lvl="2">
              <a:spcBef>
                <a:spcPts val="600"/>
              </a:spcBef>
              <a:buClr>
                <a:schemeClr val="tx1"/>
              </a:buClr>
            </a:pPr>
            <a:r>
              <a:rPr lang="en-IN" dirty="0"/>
              <a:t>Improvement in the accuracy for document similarity tasks.</a:t>
            </a:r>
          </a:p>
          <a:p>
            <a:pPr>
              <a:spcBef>
                <a:spcPts val="600"/>
              </a:spcBef>
            </a:pPr>
            <a:endParaRPr lang="en-I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Bef>
                <a:spcPts val="600"/>
              </a:spcBef>
            </a:pPr>
            <a:endParaRPr lang="en-US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622336B-7AA8-4976-A148-946D8A323524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879D58D-3CF7-4688-BBD7-8E81F99F7DE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2A1AA42-7471-4CB2-9C73-83929EB586F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77</a:t>
            </a:fld>
            <a:endParaRPr lang="de-DE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FC4326C-D44D-4DEE-A289-58467CE3F787}"/>
              </a:ext>
            </a:extLst>
          </p:cNvPr>
          <p:cNvSpPr/>
          <p:nvPr/>
        </p:nvSpPr>
        <p:spPr>
          <a:xfrm>
            <a:off x="4644008" y="4284990"/>
            <a:ext cx="43136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>
                <a:solidFill>
                  <a:srgbClr val="0B05FF"/>
                </a:solidFill>
              </a:rPr>
              <a:t>Dai, A.M., </a:t>
            </a:r>
            <a:r>
              <a:rPr lang="it-IT" sz="1200" dirty="0" err="1">
                <a:solidFill>
                  <a:srgbClr val="0B05FF"/>
                </a:solidFill>
              </a:rPr>
              <a:t>Olah</a:t>
            </a:r>
            <a:r>
              <a:rPr lang="it-IT" sz="1200" dirty="0">
                <a:solidFill>
                  <a:srgbClr val="0B05FF"/>
                </a:solidFill>
              </a:rPr>
              <a:t>, C., Le, Q.V., Corrado, G.S.: </a:t>
            </a:r>
            <a:r>
              <a:rPr lang="it-IT" sz="1200" dirty="0" err="1">
                <a:solidFill>
                  <a:srgbClr val="0B05FF"/>
                </a:solidFill>
              </a:rPr>
              <a:t>Document</a:t>
            </a:r>
            <a:r>
              <a:rPr lang="it-IT" sz="1200" dirty="0">
                <a:solidFill>
                  <a:srgbClr val="0B05FF"/>
                </a:solidFill>
              </a:rPr>
              <a:t> </a:t>
            </a:r>
            <a:r>
              <a:rPr lang="en-IN" sz="1200" dirty="0">
                <a:solidFill>
                  <a:srgbClr val="0B05FF"/>
                </a:solidFill>
              </a:rPr>
              <a:t>embedding with paragraph vectors. In: NIPS Deep Learning Workshop. </a:t>
            </a:r>
            <a:r>
              <a:rPr lang="en-IN" sz="1200" b="1" dirty="0">
                <a:solidFill>
                  <a:srgbClr val="FF0000"/>
                </a:solidFill>
              </a:rPr>
              <a:t>2014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DCA1BA0-8C4B-4366-BC9B-45324929DCE3}"/>
              </a:ext>
            </a:extLst>
          </p:cNvPr>
          <p:cNvSpPr/>
          <p:nvPr/>
        </p:nvSpPr>
        <p:spPr>
          <a:xfrm>
            <a:off x="244800" y="4324689"/>
            <a:ext cx="4039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B05FF"/>
                </a:solidFill>
              </a:rPr>
              <a:t>Quoc Le and Tomas </a:t>
            </a:r>
            <a:r>
              <a:rPr lang="en-US" sz="1200" dirty="0" err="1">
                <a:solidFill>
                  <a:srgbClr val="0B05FF"/>
                </a:solidFill>
              </a:rPr>
              <a:t>Mikolov</a:t>
            </a:r>
            <a:r>
              <a:rPr lang="en-US" sz="1200" dirty="0">
                <a:solidFill>
                  <a:srgbClr val="0B05FF"/>
                </a:solidFill>
              </a:rPr>
              <a:t>. Distributed representations of sentences and documents. In Proceedings ICML'14. </a:t>
            </a:r>
            <a:r>
              <a:rPr lang="en-US" sz="1200" b="1" dirty="0">
                <a:solidFill>
                  <a:srgbClr val="FF0000"/>
                </a:solidFill>
              </a:rPr>
              <a:t>2014</a:t>
            </a:r>
            <a:r>
              <a:rPr lang="en-US" sz="1200" dirty="0">
                <a:solidFill>
                  <a:srgbClr val="0B05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911179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606C78-7EAB-4172-80EA-BA5495588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Architecture Diagram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9570CB8-8BC0-415A-8EA9-7007E933BC0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1FB5B0D-BA66-462D-98DD-3A8922DF44B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CE8BB38-369F-4373-9D5E-6A44653C655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78</a:t>
            </a:fld>
            <a:endParaRPr lang="de-DE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9854005C-ABA6-4098-B11A-2C0167586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618" y="1707480"/>
            <a:ext cx="7093536" cy="2951627"/>
          </a:xfrm>
          <a:prstGeom prst="rect">
            <a:avLst/>
          </a:prstGeom>
        </p:spPr>
      </p:pic>
      <p:sp>
        <p:nvSpPr>
          <p:cNvPr id="8" name="Rectangle 4">
            <a:extLst>
              <a:ext uri="{FF2B5EF4-FFF2-40B4-BE49-F238E27FC236}">
                <a16:creationId xmlns:a16="http://schemas.microsoft.com/office/drawing/2014/main" id="{A995733C-C56A-4EE3-9EFF-9A1F87973618}"/>
              </a:ext>
            </a:extLst>
          </p:cNvPr>
          <p:cNvSpPr/>
          <p:nvPr/>
        </p:nvSpPr>
        <p:spPr>
          <a:xfrm>
            <a:off x="226343" y="4574686"/>
            <a:ext cx="83632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dirty="0">
                <a:solidFill>
                  <a:srgbClr val="0671BC"/>
                </a:solidFill>
                <a:cs typeface="Times New Roman" panose="02020603050405020304" pitchFamily="18" charset="0"/>
              </a:rPr>
              <a:t>Doc2Sent2Vec: A Novel Two-Phase Approach for Learning Document Representation, </a:t>
            </a:r>
            <a:r>
              <a:rPr lang="en-IN" sz="1200" dirty="0">
                <a:solidFill>
                  <a:srgbClr val="0671BC"/>
                </a:solidFill>
              </a:rPr>
              <a:t>Ganesh J, Manish Gupta,</a:t>
            </a:r>
            <a:r>
              <a:rPr lang="en-IN" sz="1200" baseline="30000" dirty="0">
                <a:solidFill>
                  <a:srgbClr val="0671BC"/>
                </a:solidFill>
              </a:rPr>
              <a:t> </a:t>
            </a:r>
            <a:r>
              <a:rPr lang="en-IN" sz="1200" dirty="0">
                <a:solidFill>
                  <a:srgbClr val="0671BC"/>
                </a:solidFill>
              </a:rPr>
              <a:t>Vasudeva Varma</a:t>
            </a:r>
            <a:endParaRPr lang="en-IN" sz="1200" baseline="30000" dirty="0">
              <a:solidFill>
                <a:srgbClr val="0671B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0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909AFA-6F0B-4428-BFA4-EE36BCFC3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words in search strings?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7786727-C43D-4E35-9F86-86E29500F65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14311" y="1780331"/>
            <a:ext cx="8534151" cy="3095675"/>
          </a:xfrm>
        </p:spPr>
        <p:txBody>
          <a:bodyPr/>
          <a:lstStyle/>
          <a:p>
            <a:r>
              <a:rPr lang="en-US" dirty="0"/>
              <a:t>We expect the following lists for the query </a:t>
            </a:r>
            <a:r>
              <a:rPr lang="en-US" b="1" i="1" dirty="0"/>
              <a:t>bill</a:t>
            </a:r>
            <a:r>
              <a:rPr lang="en-US" i="1" dirty="0"/>
              <a:t> AND </a:t>
            </a:r>
            <a:r>
              <a:rPr lang="en-US" b="1" i="1" dirty="0"/>
              <a:t>rights</a:t>
            </a:r>
            <a:r>
              <a:rPr lang="en-US" dirty="0"/>
              <a:t>:</a:t>
            </a:r>
          </a:p>
          <a:p>
            <a:pPr marL="0" indent="0">
              <a:buNone/>
            </a:pP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r>
              <a:rPr lang="en-US" dirty="0"/>
              <a:t>Typically, one is only interested in the k highest-rated documents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30ED2E4-D260-45CE-B848-AEC388EDAE41}"/>
              </a:ext>
            </a:extLst>
          </p:cNvPr>
          <p:cNvSpPr>
            <a:spLocks noGrp="1"/>
          </p:cNvSpPr>
          <p:nvPr>
            <p:ph type="dt" sz="half" idx="17"/>
          </p:nvPr>
        </p:nvSpPr>
        <p:spPr>
          <a:xfrm>
            <a:off x="323850" y="4767263"/>
            <a:ext cx="2133600" cy="273844"/>
          </a:xfrm>
        </p:spPr>
        <p:txBody>
          <a:bodyPr/>
          <a:lstStyle/>
          <a:p>
            <a:r>
              <a:rPr lang="en-DE" dirty="0"/>
              <a:t>SoSe2024</a:t>
            </a:r>
            <a:endParaRPr lang="de-DE" dirty="0"/>
          </a:p>
        </p:txBody>
      </p:sp>
      <p:sp>
        <p:nvSpPr>
          <p:cNvPr id="47" name="Text Box 1028">
            <a:extLst>
              <a:ext uri="{FF2B5EF4-FFF2-40B4-BE49-F238E27FC236}">
                <a16:creationId xmlns:a16="http://schemas.microsoft.com/office/drawing/2014/main" id="{7091F748-ED05-4BFC-866A-DA39FA54F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8026" y="2255956"/>
            <a:ext cx="4748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b="1" dirty="0">
                <a:latin typeface="+mn-lt"/>
              </a:rPr>
              <a:t>bill</a:t>
            </a:r>
          </a:p>
        </p:txBody>
      </p:sp>
      <p:sp>
        <p:nvSpPr>
          <p:cNvPr id="48" name="Text Box 1029">
            <a:extLst>
              <a:ext uri="{FF2B5EF4-FFF2-40B4-BE49-F238E27FC236}">
                <a16:creationId xmlns:a16="http://schemas.microsoft.com/office/drawing/2014/main" id="{B27B7AF3-8B5C-40DA-A2BC-8E79C29EE7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8026" y="2571472"/>
            <a:ext cx="7355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b="1">
                <a:latin typeface="+mn-lt"/>
              </a:rPr>
              <a:t>rights</a:t>
            </a:r>
          </a:p>
        </p:txBody>
      </p:sp>
      <p:sp>
        <p:nvSpPr>
          <p:cNvPr id="49" name="Text Box 1030">
            <a:extLst>
              <a:ext uri="{FF2B5EF4-FFF2-40B4-BE49-F238E27FC236}">
                <a16:creationId xmlns:a16="http://schemas.microsoft.com/office/drawing/2014/main" id="{717DEE43-64F8-49FB-874B-B4320513B9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932" y="2895015"/>
            <a:ext cx="4748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b="1">
                <a:latin typeface="+mn-lt"/>
              </a:rPr>
              <a:t>bill</a:t>
            </a:r>
          </a:p>
        </p:txBody>
      </p:sp>
      <p:sp>
        <p:nvSpPr>
          <p:cNvPr id="50" name="Text Box 1031">
            <a:extLst>
              <a:ext uri="{FF2B5EF4-FFF2-40B4-BE49-F238E27FC236}">
                <a16:creationId xmlns:a16="http://schemas.microsoft.com/office/drawing/2014/main" id="{556E6724-3ECB-45AD-9D76-8F86C1A652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932" y="3210530"/>
            <a:ext cx="7355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b="1">
                <a:latin typeface="+mn-lt"/>
              </a:rPr>
              <a:t>rights</a:t>
            </a:r>
          </a:p>
        </p:txBody>
      </p:sp>
      <p:sp>
        <p:nvSpPr>
          <p:cNvPr id="51" name="Text Box 1032">
            <a:extLst>
              <a:ext uri="{FF2B5EF4-FFF2-40B4-BE49-F238E27FC236}">
                <a16:creationId xmlns:a16="http://schemas.microsoft.com/office/drawing/2014/main" id="{43DD1467-0A28-4A89-8752-6D6ACFFBA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932" y="3615095"/>
            <a:ext cx="4748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b="1">
                <a:latin typeface="+mn-lt"/>
              </a:rPr>
              <a:t>bill</a:t>
            </a:r>
          </a:p>
        </p:txBody>
      </p:sp>
      <p:sp>
        <p:nvSpPr>
          <p:cNvPr id="52" name="Text Box 1033">
            <a:extLst>
              <a:ext uri="{FF2B5EF4-FFF2-40B4-BE49-F238E27FC236}">
                <a16:creationId xmlns:a16="http://schemas.microsoft.com/office/drawing/2014/main" id="{8A65E915-5B8D-4C48-81FF-844F4345E6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932" y="3930610"/>
            <a:ext cx="7355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b="1">
                <a:latin typeface="+mn-lt"/>
              </a:rPr>
              <a:t>rights</a:t>
            </a:r>
          </a:p>
        </p:txBody>
      </p:sp>
      <p:sp>
        <p:nvSpPr>
          <p:cNvPr id="53" name="Text Box 1034">
            <a:extLst>
              <a:ext uri="{FF2B5EF4-FFF2-40B4-BE49-F238E27FC236}">
                <a16:creationId xmlns:a16="http://schemas.microsoft.com/office/drawing/2014/main" id="{49033033-8B51-4766-B2D6-D1BFB5763B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670" y="2169041"/>
            <a:ext cx="8290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u="sng" dirty="0">
                <a:latin typeface="+mn-lt"/>
              </a:rPr>
              <a:t>Author</a:t>
            </a:r>
          </a:p>
        </p:txBody>
      </p:sp>
      <p:sp>
        <p:nvSpPr>
          <p:cNvPr id="54" name="Text Box 1035">
            <a:extLst>
              <a:ext uri="{FF2B5EF4-FFF2-40B4-BE49-F238E27FC236}">
                <a16:creationId xmlns:a16="http://schemas.microsoft.com/office/drawing/2014/main" id="{76621780-007D-4733-97C5-F09C48120B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576" y="2810480"/>
            <a:ext cx="5902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u="sng">
                <a:latin typeface="+mn-lt"/>
              </a:rPr>
              <a:t>Title</a:t>
            </a:r>
          </a:p>
        </p:txBody>
      </p:sp>
      <p:sp>
        <p:nvSpPr>
          <p:cNvPr id="55" name="Text Box 1036">
            <a:extLst>
              <a:ext uri="{FF2B5EF4-FFF2-40B4-BE49-F238E27FC236}">
                <a16:creationId xmlns:a16="http://schemas.microsoft.com/office/drawing/2014/main" id="{B834DCE1-2CFB-40DC-9249-5E192FE035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577" y="3530560"/>
            <a:ext cx="6495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u="sng">
                <a:latin typeface="+mn-lt"/>
              </a:rPr>
              <a:t>Body</a:t>
            </a:r>
          </a:p>
        </p:txBody>
      </p:sp>
      <p:sp>
        <p:nvSpPr>
          <p:cNvPr id="56" name="Rectangle 1037">
            <a:extLst>
              <a:ext uri="{FF2B5EF4-FFF2-40B4-BE49-F238E27FC236}">
                <a16:creationId xmlns:a16="http://schemas.microsoft.com/office/drawing/2014/main" id="{CB906EB6-F71D-4FEF-B04E-466DD94823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9505" y="2220215"/>
            <a:ext cx="272832" cy="300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1350"/>
              <a:t>1</a:t>
            </a:r>
          </a:p>
        </p:txBody>
      </p:sp>
      <p:cxnSp>
        <p:nvCxnSpPr>
          <p:cNvPr id="57" name="AutoShape 1038">
            <a:extLst>
              <a:ext uri="{FF2B5EF4-FFF2-40B4-BE49-F238E27FC236}">
                <a16:creationId xmlns:a16="http://schemas.microsoft.com/office/drawing/2014/main" id="{763C8A32-C9FE-4194-A387-B79533100B09}"/>
              </a:ext>
            </a:extLst>
          </p:cNvPr>
          <p:cNvCxnSpPr>
            <a:cxnSpLocks noChangeShapeType="1"/>
            <a:stCxn id="56" idx="3"/>
            <a:endCxn id="60" idx="1"/>
          </p:cNvCxnSpPr>
          <p:nvPr/>
        </p:nvCxnSpPr>
        <p:spPr bwMode="auto">
          <a:xfrm>
            <a:off x="4322337" y="2370256"/>
            <a:ext cx="24151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8" name="Rectangle 1039">
            <a:extLst>
              <a:ext uri="{FF2B5EF4-FFF2-40B4-BE49-F238E27FC236}">
                <a16:creationId xmlns:a16="http://schemas.microsoft.com/office/drawing/2014/main" id="{586AD440-896A-40FA-A974-0FCAC0FB6F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3855" y="2835461"/>
            <a:ext cx="272832" cy="300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1350"/>
              <a:t>5</a:t>
            </a:r>
          </a:p>
        </p:txBody>
      </p:sp>
      <p:cxnSp>
        <p:nvCxnSpPr>
          <p:cNvPr id="59" name="AutoShape 1040">
            <a:extLst>
              <a:ext uri="{FF2B5EF4-FFF2-40B4-BE49-F238E27FC236}">
                <a16:creationId xmlns:a16="http://schemas.microsoft.com/office/drawing/2014/main" id="{E3B2C85A-68DC-452C-8473-56BB0C77ED7B}"/>
              </a:ext>
            </a:extLst>
          </p:cNvPr>
          <p:cNvCxnSpPr>
            <a:cxnSpLocks noChangeShapeType="1"/>
            <a:stCxn id="58" idx="3"/>
            <a:endCxn id="61" idx="1"/>
          </p:cNvCxnSpPr>
          <p:nvPr/>
        </p:nvCxnSpPr>
        <p:spPr bwMode="auto">
          <a:xfrm>
            <a:off x="4836687" y="2985502"/>
            <a:ext cx="24151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60" name="Rectangle 1041">
            <a:extLst>
              <a:ext uri="{FF2B5EF4-FFF2-40B4-BE49-F238E27FC236}">
                <a16:creationId xmlns:a16="http://schemas.microsoft.com/office/drawing/2014/main" id="{89BF3D6B-3CF6-4139-A22B-4F0F08343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3855" y="2220215"/>
            <a:ext cx="272832" cy="300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1350"/>
              <a:t>2</a:t>
            </a:r>
          </a:p>
        </p:txBody>
      </p:sp>
      <p:sp>
        <p:nvSpPr>
          <p:cNvPr id="61" name="Rectangle 1042">
            <a:extLst>
              <a:ext uri="{FF2B5EF4-FFF2-40B4-BE49-F238E27FC236}">
                <a16:creationId xmlns:a16="http://schemas.microsoft.com/office/drawing/2014/main" id="{72368C54-5827-4196-943F-B31C65538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8205" y="2835461"/>
            <a:ext cx="272832" cy="300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1350"/>
              <a:t>8</a:t>
            </a:r>
          </a:p>
        </p:txBody>
      </p:sp>
      <p:sp>
        <p:nvSpPr>
          <p:cNvPr id="62" name="Rectangle 1043">
            <a:extLst>
              <a:ext uri="{FF2B5EF4-FFF2-40B4-BE49-F238E27FC236}">
                <a16:creationId xmlns:a16="http://schemas.microsoft.com/office/drawing/2014/main" id="{38DF673A-AE73-4129-AB24-C51EDCE0A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8315" y="2835461"/>
            <a:ext cx="272832" cy="300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1350"/>
              <a:t>3</a:t>
            </a:r>
          </a:p>
        </p:txBody>
      </p:sp>
      <p:cxnSp>
        <p:nvCxnSpPr>
          <p:cNvPr id="63" name="AutoShape 1044">
            <a:extLst>
              <a:ext uri="{FF2B5EF4-FFF2-40B4-BE49-F238E27FC236}">
                <a16:creationId xmlns:a16="http://schemas.microsoft.com/office/drawing/2014/main" id="{39CB11F0-12B4-4ED8-86BB-98F7C6B042B2}"/>
              </a:ext>
            </a:extLst>
          </p:cNvPr>
          <p:cNvCxnSpPr>
            <a:cxnSpLocks noChangeShapeType="1"/>
            <a:stCxn id="62" idx="3"/>
            <a:endCxn id="58" idx="1"/>
          </p:cNvCxnSpPr>
          <p:nvPr/>
        </p:nvCxnSpPr>
        <p:spPr bwMode="auto">
          <a:xfrm>
            <a:off x="4321147" y="2985502"/>
            <a:ext cx="24270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64" name="Rectangle 1045">
            <a:extLst>
              <a:ext uri="{FF2B5EF4-FFF2-40B4-BE49-F238E27FC236}">
                <a16:creationId xmlns:a16="http://schemas.microsoft.com/office/drawing/2014/main" id="{E86FBA43-FE68-47B5-9BFA-D41CEEC10E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9505" y="3231939"/>
            <a:ext cx="272832" cy="300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1350"/>
              <a:t>3</a:t>
            </a:r>
          </a:p>
        </p:txBody>
      </p:sp>
      <p:cxnSp>
        <p:nvCxnSpPr>
          <p:cNvPr id="65" name="AutoShape 1046">
            <a:extLst>
              <a:ext uri="{FF2B5EF4-FFF2-40B4-BE49-F238E27FC236}">
                <a16:creationId xmlns:a16="http://schemas.microsoft.com/office/drawing/2014/main" id="{A3651EF9-8482-4C7C-B275-D30A45971E20}"/>
              </a:ext>
            </a:extLst>
          </p:cNvPr>
          <p:cNvCxnSpPr>
            <a:cxnSpLocks noChangeShapeType="1"/>
            <a:stCxn id="64" idx="3"/>
            <a:endCxn id="66" idx="1"/>
          </p:cNvCxnSpPr>
          <p:nvPr/>
        </p:nvCxnSpPr>
        <p:spPr bwMode="auto">
          <a:xfrm>
            <a:off x="4322337" y="3381980"/>
            <a:ext cx="24151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66" name="Rectangle 1047">
            <a:extLst>
              <a:ext uri="{FF2B5EF4-FFF2-40B4-BE49-F238E27FC236}">
                <a16:creationId xmlns:a16="http://schemas.microsoft.com/office/drawing/2014/main" id="{C932CC53-B8BE-4763-9C05-7CB2416CF7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3855" y="3231939"/>
            <a:ext cx="272832" cy="300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1350"/>
              <a:t>5</a:t>
            </a:r>
          </a:p>
        </p:txBody>
      </p:sp>
      <p:cxnSp>
        <p:nvCxnSpPr>
          <p:cNvPr id="67" name="AutoShape 1048">
            <a:extLst>
              <a:ext uri="{FF2B5EF4-FFF2-40B4-BE49-F238E27FC236}">
                <a16:creationId xmlns:a16="http://schemas.microsoft.com/office/drawing/2014/main" id="{B80855AE-E31C-4055-B69F-72FB1955C2DD}"/>
              </a:ext>
            </a:extLst>
          </p:cNvPr>
          <p:cNvCxnSpPr>
            <a:cxnSpLocks noChangeShapeType="1"/>
            <a:stCxn id="66" idx="3"/>
            <a:endCxn id="68" idx="1"/>
          </p:cNvCxnSpPr>
          <p:nvPr/>
        </p:nvCxnSpPr>
        <p:spPr bwMode="auto">
          <a:xfrm>
            <a:off x="4836687" y="3381980"/>
            <a:ext cx="24151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68" name="Rectangle 1049">
            <a:extLst>
              <a:ext uri="{FF2B5EF4-FFF2-40B4-BE49-F238E27FC236}">
                <a16:creationId xmlns:a16="http://schemas.microsoft.com/office/drawing/2014/main" id="{3EB4D10B-74B7-4DD7-8A85-3FA9C4B40C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8205" y="3231939"/>
            <a:ext cx="272832" cy="300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1350"/>
              <a:t>9</a:t>
            </a:r>
          </a:p>
        </p:txBody>
      </p:sp>
      <p:sp>
        <p:nvSpPr>
          <p:cNvPr id="69" name="Rectangle 1050">
            <a:extLst>
              <a:ext uri="{FF2B5EF4-FFF2-40B4-BE49-F238E27FC236}">
                <a16:creationId xmlns:a16="http://schemas.microsoft.com/office/drawing/2014/main" id="{9CB31FAE-1345-4E8F-B662-81683CDAD7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3855" y="3555541"/>
            <a:ext cx="272832" cy="300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1350"/>
              <a:t>2</a:t>
            </a:r>
          </a:p>
        </p:txBody>
      </p:sp>
      <p:sp>
        <p:nvSpPr>
          <p:cNvPr id="70" name="Rectangle 1051">
            <a:extLst>
              <a:ext uri="{FF2B5EF4-FFF2-40B4-BE49-F238E27FC236}">
                <a16:creationId xmlns:a16="http://schemas.microsoft.com/office/drawing/2014/main" id="{6C460A4E-6806-4D2B-9E85-7C756C646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8205" y="3555541"/>
            <a:ext cx="272832" cy="300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1350"/>
              <a:t>5</a:t>
            </a:r>
          </a:p>
        </p:txBody>
      </p:sp>
      <p:sp>
        <p:nvSpPr>
          <p:cNvPr id="71" name="Rectangle 1052">
            <a:extLst>
              <a:ext uri="{FF2B5EF4-FFF2-40B4-BE49-F238E27FC236}">
                <a16:creationId xmlns:a16="http://schemas.microsoft.com/office/drawing/2014/main" id="{851E45ED-C813-4C15-A01F-C5F9DC351A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9505" y="3555541"/>
            <a:ext cx="272832" cy="300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1350"/>
              <a:t>1</a:t>
            </a:r>
          </a:p>
        </p:txBody>
      </p:sp>
      <p:cxnSp>
        <p:nvCxnSpPr>
          <p:cNvPr id="72" name="AutoShape 1053">
            <a:extLst>
              <a:ext uri="{FF2B5EF4-FFF2-40B4-BE49-F238E27FC236}">
                <a16:creationId xmlns:a16="http://schemas.microsoft.com/office/drawing/2014/main" id="{3BDE9625-9C58-4DE8-91DA-DDF190B045A8}"/>
              </a:ext>
            </a:extLst>
          </p:cNvPr>
          <p:cNvCxnSpPr>
            <a:cxnSpLocks noChangeShapeType="1"/>
            <a:stCxn id="71" idx="3"/>
            <a:endCxn id="69" idx="1"/>
          </p:cNvCxnSpPr>
          <p:nvPr/>
        </p:nvCxnSpPr>
        <p:spPr bwMode="auto">
          <a:xfrm>
            <a:off x="4322337" y="3705582"/>
            <a:ext cx="24151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73" name="AutoShape 1054">
            <a:extLst>
              <a:ext uri="{FF2B5EF4-FFF2-40B4-BE49-F238E27FC236}">
                <a16:creationId xmlns:a16="http://schemas.microsoft.com/office/drawing/2014/main" id="{2586BF1F-7DF6-42EB-9C1C-B88A4222CF94}"/>
              </a:ext>
            </a:extLst>
          </p:cNvPr>
          <p:cNvCxnSpPr>
            <a:cxnSpLocks noChangeShapeType="1"/>
            <a:stCxn id="69" idx="3"/>
            <a:endCxn id="70" idx="1"/>
          </p:cNvCxnSpPr>
          <p:nvPr/>
        </p:nvCxnSpPr>
        <p:spPr bwMode="auto">
          <a:xfrm>
            <a:off x="4836687" y="3705582"/>
            <a:ext cx="24151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74" name="Rectangle 1055">
            <a:extLst>
              <a:ext uri="{FF2B5EF4-FFF2-40B4-BE49-F238E27FC236}">
                <a16:creationId xmlns:a16="http://schemas.microsoft.com/office/drawing/2014/main" id="{4354B130-5329-4BAD-A19E-96D72DB69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3855" y="3952019"/>
            <a:ext cx="272832" cy="300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1350"/>
              <a:t>5</a:t>
            </a:r>
          </a:p>
        </p:txBody>
      </p:sp>
      <p:sp>
        <p:nvSpPr>
          <p:cNvPr id="75" name="Rectangle 1056">
            <a:extLst>
              <a:ext uri="{FF2B5EF4-FFF2-40B4-BE49-F238E27FC236}">
                <a16:creationId xmlns:a16="http://schemas.microsoft.com/office/drawing/2014/main" id="{64B77158-21BF-4C98-B212-739BE952FD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8205" y="3952019"/>
            <a:ext cx="272832" cy="300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1350"/>
              <a:t>8</a:t>
            </a:r>
          </a:p>
        </p:txBody>
      </p:sp>
      <p:sp>
        <p:nvSpPr>
          <p:cNvPr id="76" name="Rectangle 1057">
            <a:extLst>
              <a:ext uri="{FF2B5EF4-FFF2-40B4-BE49-F238E27FC236}">
                <a16:creationId xmlns:a16="http://schemas.microsoft.com/office/drawing/2014/main" id="{FAE12309-8365-4D29-A2CB-FC181E0B60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9505" y="3952019"/>
            <a:ext cx="272832" cy="300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1350"/>
              <a:t>3</a:t>
            </a:r>
          </a:p>
        </p:txBody>
      </p:sp>
      <p:cxnSp>
        <p:nvCxnSpPr>
          <p:cNvPr id="77" name="AutoShape 1058">
            <a:extLst>
              <a:ext uri="{FF2B5EF4-FFF2-40B4-BE49-F238E27FC236}">
                <a16:creationId xmlns:a16="http://schemas.microsoft.com/office/drawing/2014/main" id="{1D479F34-5F52-42E7-BB24-6817EDF79CC2}"/>
              </a:ext>
            </a:extLst>
          </p:cNvPr>
          <p:cNvCxnSpPr>
            <a:cxnSpLocks noChangeShapeType="1"/>
            <a:stCxn id="76" idx="3"/>
            <a:endCxn id="74" idx="1"/>
          </p:cNvCxnSpPr>
          <p:nvPr/>
        </p:nvCxnSpPr>
        <p:spPr bwMode="auto">
          <a:xfrm>
            <a:off x="4322337" y="4102060"/>
            <a:ext cx="24151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78" name="AutoShape 1059">
            <a:extLst>
              <a:ext uri="{FF2B5EF4-FFF2-40B4-BE49-F238E27FC236}">
                <a16:creationId xmlns:a16="http://schemas.microsoft.com/office/drawing/2014/main" id="{FD45D445-F437-43A1-B78D-12756AE999AC}"/>
              </a:ext>
            </a:extLst>
          </p:cNvPr>
          <p:cNvCxnSpPr>
            <a:cxnSpLocks noChangeShapeType="1"/>
            <a:stCxn id="74" idx="3"/>
            <a:endCxn id="75" idx="1"/>
          </p:cNvCxnSpPr>
          <p:nvPr/>
        </p:nvCxnSpPr>
        <p:spPr bwMode="auto">
          <a:xfrm>
            <a:off x="4836687" y="4102060"/>
            <a:ext cx="24151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79" name="Rectangle 1060">
            <a:extLst>
              <a:ext uri="{FF2B5EF4-FFF2-40B4-BE49-F238E27FC236}">
                <a16:creationId xmlns:a16="http://schemas.microsoft.com/office/drawing/2014/main" id="{D4D54160-CD66-4892-B108-C020D2F656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5171" y="3555541"/>
            <a:ext cx="272832" cy="300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1350"/>
              <a:t>9</a:t>
            </a:r>
          </a:p>
        </p:txBody>
      </p:sp>
      <p:cxnSp>
        <p:nvCxnSpPr>
          <p:cNvPr id="80" name="AutoShape 1061">
            <a:extLst>
              <a:ext uri="{FF2B5EF4-FFF2-40B4-BE49-F238E27FC236}">
                <a16:creationId xmlns:a16="http://schemas.microsoft.com/office/drawing/2014/main" id="{6CDF1DD6-68FA-426D-9AAA-D24F3E3B21E9}"/>
              </a:ext>
            </a:extLst>
          </p:cNvPr>
          <p:cNvCxnSpPr>
            <a:cxnSpLocks noChangeShapeType="1"/>
            <a:stCxn id="70" idx="3"/>
            <a:endCxn id="79" idx="1"/>
          </p:cNvCxnSpPr>
          <p:nvPr/>
        </p:nvCxnSpPr>
        <p:spPr bwMode="auto">
          <a:xfrm>
            <a:off x="5351037" y="3705582"/>
            <a:ext cx="214134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81" name="Rectangle 1062">
            <a:extLst>
              <a:ext uri="{FF2B5EF4-FFF2-40B4-BE49-F238E27FC236}">
                <a16:creationId xmlns:a16="http://schemas.microsoft.com/office/drawing/2014/main" id="{06AFFD13-27FB-4730-B25B-F4FE7BE1DC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5171" y="3948447"/>
            <a:ext cx="272832" cy="300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1350"/>
              <a:t>9</a:t>
            </a:r>
          </a:p>
        </p:txBody>
      </p:sp>
      <p:cxnSp>
        <p:nvCxnSpPr>
          <p:cNvPr id="82" name="AutoShape 1063">
            <a:extLst>
              <a:ext uri="{FF2B5EF4-FFF2-40B4-BE49-F238E27FC236}">
                <a16:creationId xmlns:a16="http://schemas.microsoft.com/office/drawing/2014/main" id="{BF9A68E3-7786-4F37-B896-6F3BEA3C2780}"/>
              </a:ext>
            </a:extLst>
          </p:cNvPr>
          <p:cNvCxnSpPr>
            <a:cxnSpLocks noChangeShapeType="1"/>
            <a:stCxn id="75" idx="3"/>
            <a:endCxn id="81" idx="1"/>
          </p:cNvCxnSpPr>
          <p:nvPr/>
        </p:nvCxnSpPr>
        <p:spPr bwMode="auto">
          <a:xfrm flipV="1">
            <a:off x="5351037" y="4098488"/>
            <a:ext cx="214134" cy="3572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83" name="AutoShape 1064">
            <a:extLst>
              <a:ext uri="{FF2B5EF4-FFF2-40B4-BE49-F238E27FC236}">
                <a16:creationId xmlns:a16="http://schemas.microsoft.com/office/drawing/2014/main" id="{CC705883-C2D3-4722-8588-B00DBBFF39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7633" y="2139508"/>
            <a:ext cx="2056209" cy="1993106"/>
          </a:xfrm>
          <a:prstGeom prst="leftArrowCallout">
            <a:avLst>
              <a:gd name="adj1" fmla="val 25000"/>
              <a:gd name="adj2" fmla="val 25000"/>
              <a:gd name="adj3" fmla="val 17194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350" dirty="0">
                <a:solidFill>
                  <a:schemeClr val="tx1"/>
                </a:solidFill>
              </a:rPr>
              <a:t>Determine rank for each document based on the weights </a:t>
            </a:r>
            <a:r>
              <a:rPr lang="de-DE" sz="1350" dirty="0">
                <a:solidFill>
                  <a:srgbClr val="0305FF"/>
                </a:solidFill>
              </a:rPr>
              <a:t>0.6,0.3,0.1</a:t>
            </a:r>
          </a:p>
        </p:txBody>
      </p:sp>
      <p:sp>
        <p:nvSpPr>
          <p:cNvPr id="84" name="TextBox 1">
            <a:extLst>
              <a:ext uri="{FF2B5EF4-FFF2-40B4-BE49-F238E27FC236}">
                <a16:creationId xmlns:a16="http://schemas.microsoft.com/office/drawing/2014/main" id="{6B30EFAF-CD4C-4C46-8835-924CAC5F5F3F}"/>
              </a:ext>
            </a:extLst>
          </p:cNvPr>
          <p:cNvSpPr txBox="1"/>
          <p:nvPr/>
        </p:nvSpPr>
        <p:spPr>
          <a:xfrm>
            <a:off x="2211450" y="2457975"/>
            <a:ext cx="40427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50" dirty="0">
                <a:solidFill>
                  <a:srgbClr val="0305FF"/>
                </a:solidFill>
              </a:rPr>
              <a:t>0.6</a:t>
            </a:r>
          </a:p>
        </p:txBody>
      </p:sp>
      <p:sp>
        <p:nvSpPr>
          <p:cNvPr id="85" name="TextBox 42">
            <a:extLst>
              <a:ext uri="{FF2B5EF4-FFF2-40B4-BE49-F238E27FC236}">
                <a16:creationId xmlns:a16="http://schemas.microsoft.com/office/drawing/2014/main" id="{B2156C30-DBF8-4716-86D8-82527F4F9281}"/>
              </a:ext>
            </a:extLst>
          </p:cNvPr>
          <p:cNvSpPr txBox="1"/>
          <p:nvPr/>
        </p:nvSpPr>
        <p:spPr>
          <a:xfrm>
            <a:off x="2211450" y="2938623"/>
            <a:ext cx="40427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50" dirty="0">
                <a:solidFill>
                  <a:srgbClr val="0305FF"/>
                </a:solidFill>
              </a:rPr>
              <a:t>0.3</a:t>
            </a:r>
          </a:p>
        </p:txBody>
      </p:sp>
      <p:sp>
        <p:nvSpPr>
          <p:cNvPr id="86" name="TextBox 43">
            <a:extLst>
              <a:ext uri="{FF2B5EF4-FFF2-40B4-BE49-F238E27FC236}">
                <a16:creationId xmlns:a16="http://schemas.microsoft.com/office/drawing/2014/main" id="{AE6FF9AC-F3CB-474A-8382-BD2746DDA284}"/>
              </a:ext>
            </a:extLst>
          </p:cNvPr>
          <p:cNvSpPr txBox="1"/>
          <p:nvPr/>
        </p:nvSpPr>
        <p:spPr>
          <a:xfrm>
            <a:off x="2211450" y="3689369"/>
            <a:ext cx="40427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50" dirty="0">
                <a:solidFill>
                  <a:srgbClr val="0305FF"/>
                </a:solidFill>
              </a:rPr>
              <a:t>0.1</a:t>
            </a:r>
          </a:p>
        </p:txBody>
      </p:sp>
      <p:sp>
        <p:nvSpPr>
          <p:cNvPr id="87" name="Fußzeilenplatzhalter 86">
            <a:extLst>
              <a:ext uri="{FF2B5EF4-FFF2-40B4-BE49-F238E27FC236}">
                <a16:creationId xmlns:a16="http://schemas.microsoft.com/office/drawing/2014/main" id="{37F8FC99-C917-4E75-A3CC-7F6C1D6D2CE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88" name="Foliennummernplatzhalter 87">
            <a:extLst>
              <a:ext uri="{FF2B5EF4-FFF2-40B4-BE49-F238E27FC236}">
                <a16:creationId xmlns:a16="http://schemas.microsoft.com/office/drawing/2014/main" id="{EBC1AA8A-C44E-407F-A8CB-7D676E9B51D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5" name="Cloud Callout 4">
            <a:extLst>
              <a:ext uri="{FF2B5EF4-FFF2-40B4-BE49-F238E27FC236}">
                <a16:creationId xmlns:a16="http://schemas.microsoft.com/office/drawing/2014/main" id="{B4CFE6EB-AC53-C75B-D936-614A656CB497}"/>
              </a:ext>
            </a:extLst>
          </p:cNvPr>
          <p:cNvSpPr/>
          <p:nvPr/>
        </p:nvSpPr>
        <p:spPr>
          <a:xfrm>
            <a:off x="6330240" y="218162"/>
            <a:ext cx="2699520" cy="1409800"/>
          </a:xfrm>
          <a:prstGeom prst="cloudCallout">
            <a:avLst>
              <a:gd name="adj1" fmla="val -94134"/>
              <a:gd name="adj2" fmla="val 11857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So-called </a:t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1600" dirty="0">
                <a:solidFill>
                  <a:schemeClr val="bg1"/>
                </a:solidFill>
              </a:rPr>
              <a:t>inverted </a:t>
            </a:r>
            <a:r>
              <a:rPr lang="en-US" sz="1600" dirty="0" err="1">
                <a:solidFill>
                  <a:schemeClr val="bg1"/>
                </a:solidFill>
              </a:rPr>
              <a:t>indes</a:t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1600" dirty="0">
                <a:solidFill>
                  <a:schemeClr val="bg1"/>
                </a:solidFill>
              </a:rPr>
              <a:t>aka “postings lists”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6" name="Cloud Callout 5">
            <a:extLst>
              <a:ext uri="{FF2B5EF4-FFF2-40B4-BE49-F238E27FC236}">
                <a16:creationId xmlns:a16="http://schemas.microsoft.com/office/drawing/2014/main" id="{4FF845F1-E272-E202-39F8-A848EB66F95A}"/>
              </a:ext>
            </a:extLst>
          </p:cNvPr>
          <p:cNvSpPr/>
          <p:nvPr/>
        </p:nvSpPr>
        <p:spPr>
          <a:xfrm>
            <a:off x="7070678" y="1240387"/>
            <a:ext cx="2699520" cy="1409800"/>
          </a:xfrm>
          <a:prstGeom prst="cloudCallout">
            <a:avLst>
              <a:gd name="adj1" fmla="val -53606"/>
              <a:gd name="adj2" fmla="val 40516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What to do for </a:t>
            </a:r>
          </a:p>
          <a:p>
            <a:pPr algn="ctr"/>
            <a:r>
              <a:rPr lang="en-US" sz="1600" b="1" i="1" dirty="0">
                <a:solidFill>
                  <a:schemeClr val="bg1"/>
                </a:solidFill>
              </a:rPr>
              <a:t>bill</a:t>
            </a:r>
            <a:r>
              <a:rPr lang="en-US" sz="1600" i="1" dirty="0">
                <a:solidFill>
                  <a:schemeClr val="bg1"/>
                </a:solidFill>
              </a:rPr>
              <a:t> OR </a:t>
            </a:r>
            <a:r>
              <a:rPr lang="en-US" sz="1600" b="1" i="1" dirty="0">
                <a:solidFill>
                  <a:schemeClr val="bg1"/>
                </a:solidFill>
              </a:rPr>
              <a:t>rights</a:t>
            </a:r>
            <a:r>
              <a:rPr lang="en-US" sz="1600" dirty="0">
                <a:solidFill>
                  <a:schemeClr val="bg1"/>
                </a:solidFill>
              </a:rPr>
              <a:t> ?</a:t>
            </a:r>
            <a:r>
              <a:rPr lang="en-US" sz="1600" i="1" dirty="0">
                <a:solidFill>
                  <a:schemeClr val="bg1"/>
                </a:solidFill>
              </a:rPr>
              <a:t> </a:t>
            </a:r>
            <a:endParaRPr lang="de-DE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39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Where do the weights come from?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100" dirty="0">
                <a:ea typeface="ＭＳ Ｐゴシック" charset="0"/>
              </a:rPr>
              <a:t>Given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2100" dirty="0">
                <a:ea typeface="ＭＳ Ｐゴシック" charset="0"/>
              </a:rPr>
              <a:t>A retrieval corpus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2100" dirty="0">
                <a:ea typeface="ＭＳ Ｐゴシック" charset="0"/>
              </a:rPr>
              <a:t>One set of test questions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2100" dirty="0">
                <a:ea typeface="ＭＳ Ｐゴシック" charset="0"/>
              </a:rPr>
              <a:t>Relevance statements/rankings for respective answers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100" dirty="0">
                <a:ea typeface="ＭＳ Ｐゴシック" charset="0"/>
              </a:rPr>
              <a:t>Determine a set of weights so that relevance information fits (better)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100" dirty="0">
                <a:solidFill>
                  <a:schemeClr val="accent2"/>
                </a:solidFill>
                <a:ea typeface="ＭＳ Ｐゴシック" charset="0"/>
              </a:rPr>
              <a:t>Data mining </a:t>
            </a:r>
            <a:r>
              <a:rPr lang="en-US" sz="2100" dirty="0">
                <a:ea typeface="ＭＳ Ｐゴシック" charset="0"/>
              </a:rPr>
              <a:t>for matching weights: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2100" dirty="0">
                <a:ea typeface="ＭＳ Ｐゴシック" charset="0"/>
              </a:rPr>
              <a:t>Solve an </a:t>
            </a:r>
            <a:r>
              <a:rPr lang="en-US" sz="2100" dirty="0">
                <a:solidFill>
                  <a:schemeClr val="accent2"/>
                </a:solidFill>
                <a:ea typeface="ＭＳ Ｐゴシック" charset="0"/>
              </a:rPr>
              <a:t>optimization problem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A4C577E2-95DD-1F4B-A688-E8FB02007787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  <p:sp>
        <p:nvSpPr>
          <p:cNvPr id="2" name="Cloud Callout 1">
            <a:extLst>
              <a:ext uri="{FF2B5EF4-FFF2-40B4-BE49-F238E27FC236}">
                <a16:creationId xmlns:a16="http://schemas.microsoft.com/office/drawing/2014/main" id="{3F0226AC-F442-F24F-948D-E34D19FB3383}"/>
              </a:ext>
            </a:extLst>
          </p:cNvPr>
          <p:cNvSpPr/>
          <p:nvPr/>
        </p:nvSpPr>
        <p:spPr>
          <a:xfrm>
            <a:off x="5652120" y="3867894"/>
            <a:ext cx="2699520" cy="1409800"/>
          </a:xfrm>
          <a:prstGeom prst="cloudCallout">
            <a:avLst>
              <a:gd name="adj1" fmla="val -98877"/>
              <a:gd name="adj2" fmla="val -39033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Data mining and IR closely interwoven</a:t>
            </a:r>
            <a:endParaRPr 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02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IDF_i = \log\frac{N}{n_i}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00"/>
  <p:tag name="BOXFONT" val="10"/>
  <p:tag name="BOXWRAP" val="False"/>
  <p:tag name="WORKAROUNDTRANSPARENCYBUG" val="False"/>
  <p:tag name="ALLOWFONTSUBSTITUTION" val="False"/>
  <p:tag name="BITMAPFORMAT" val="pngmono"/>
  <p:tag name="ORIGWIDTH" val="130"/>
  <p:tag name="PICTUREFILESIZE" val="735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&#10;\usepackage{color}&#10;\usepackage{amsmath}&#10;\usepackage{amsfonts}&#10;\newcommand{\RR}{\mathbb R}&#10;\pagestyle{empty}&#10;\begin{document}&#10;\begin{align*}&#10;|{\bf S} - \lambda {\bf I}|= 0&#10;\end{align*}&#10;\end{document}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354"/>
  <p:tag name="BOXHEIGHT" val="421"/>
  <p:tag name="BOXFONT" val="10"/>
  <p:tag name="BOXWRAP" val="True"/>
  <p:tag name="WORKAROUNDTRANSPARENCYBUG" val="False"/>
  <p:tag name="ALLOWFONTSUBSTITUTION" val="False"/>
  <p:tag name="BITMAPFORMAT" val="png256"/>
  <p:tag name="ORIGWIDTH" val="52"/>
  <p:tag name="PICTUREFILESIZE" val="33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&#10;\usepackage{color}&#10;\usepackage{amsmath}&#10;\usepackage{amsfonts}&#10;\newcommand{\RR}{\mathbb R}&#10;\pagestyle{empty}&#10;\begin{document}&#10;\begin{align*}&#10;\text{sim}_{\text{\tiny true}}(d,q)  {\color{red}&lt;} \cos(\angle(\vec d, \vec q))&#10;\end{align*}&#10;\end{document}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54"/>
  <p:tag name="BOXHEIGHT" val="421"/>
  <p:tag name="BOXFONT" val="10"/>
  <p:tag name="BOXWRAP" val="True"/>
  <p:tag name="WORKAROUNDTRANSPARENCYBUG" val="False"/>
  <p:tag name="ALLOWFONTSUBSTITUTION" val="False"/>
  <p:tag name="BITMAPFORMAT" val="png256"/>
  <p:tag name="ORIGWIDTH" val="109"/>
  <p:tag name="PICTUREFILESIZE" val="827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&#10;\usepackage{color}&#10;\usepackage{amsmath}&#10;\usepackage{amsfonts}&#10;\newcommand{\RR}{\mathbb R}&#10;\pagestyle{empty}&#10;\begin{document}&#10;\begin{align*}&#10;\text{sim}_{\text{\tiny true}}(d,q)  {\color{red}&gt;} \cos(\angle(\vec d, \vec q))&#10;\end{align*}&#10;\end{document}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54"/>
  <p:tag name="BOXHEIGHT" val="421"/>
  <p:tag name="BOXFONT" val="10"/>
  <p:tag name="BOXWRAP" val="True"/>
  <p:tag name="WORKAROUNDTRANSPARENCYBUG" val="False"/>
  <p:tag name="ALLOWFONTSUBSTITUTION" val="False"/>
  <p:tag name="BITMAPFORMAT" val="png256"/>
  <p:tag name="ORIGWIDTH" val="109"/>
  <p:tag name="PICTUREFILESIZE" val="827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&#10;\usepackage{color}&#10;\usepackage{amsmath}&#10;\usepackage{amsfonts}&#10;\newcommand{\RR}{\mathbb R}&#10;\pagestyle{empty}&#10;\begin{document}&#10;\begin{align*}&#10;{\bf S}{\bf v} = \lambda {\bf v}&#10;\end{align*}&#10;\end{document}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354"/>
  <p:tag name="BOXHEIGHT" val="421"/>
  <p:tag name="BOXFONT" val="10"/>
  <p:tag name="BOXWRAP" val="True"/>
  <p:tag name="WORKAROUNDTRANSPARENCYBUG" val="False"/>
  <p:tag name="ALLOWFONTSUBSTITUTION" val="False"/>
  <p:tag name="BITMAPFORMAT" val="png256"/>
  <p:tag name="ORIGWIDTH" val="38"/>
  <p:tag name="PICTUREFILESIZE" val="275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&#10;\usepackage{color}&#10;\usepackage{amsmath}&#10;\usepackage{amsfonts}&#10;\newcommand{\RR}{\mathbb R}&#10;\pagestyle{empty}&#10;\begin{document}&#10;\begin{align*}&#10;{\bf S}{\bf v} = \lambda {\bf v}&#10;\end{align*}&#10;\end{document}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354"/>
  <p:tag name="BOXHEIGHT" val="421"/>
  <p:tag name="BOXFONT" val="10"/>
  <p:tag name="BOXWRAP" val="True"/>
  <p:tag name="WORKAROUNDTRANSPARENCYBUG" val="False"/>
  <p:tag name="ALLOWFONTSUBSTITUTION" val="False"/>
  <p:tag name="BITMAPFORMAT" val="png256"/>
  <p:tag name="ORIGWIDTH" val="38"/>
  <p:tag name="PICTUREFILESIZE" val="275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&#10;\usepackage{color}&#10;\usepackage{amsmath}&#10;\usepackage{amsfonts}&#10;\newcommand{\RR}{\mathbb R}&#10;\pagestyle{empty}&#10;\begin{document}&#10;\begin{align*}&#10;\lambda \in  \RR&#10;\end{align*}&#10;\end{document}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354"/>
  <p:tag name="BOXHEIGHT" val="421"/>
  <p:tag name="BOXFONT" val="10"/>
  <p:tag name="BOXWRAP" val="True"/>
  <p:tag name="WORKAROUNDTRANSPARENCYBUG" val="False"/>
  <p:tag name="ALLOWFONTSUBSTITUTION" val="False"/>
  <p:tag name="BITMAPFORMAT" val="png256"/>
  <p:tag name="ORIGWIDTH" val="26"/>
  <p:tag name="PICTUREFILESIZE" val="238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&#10;\usepackage{color}&#10;\usepackage{amsmath}&#10;\usepackage{amsfonts}&#10;\newcommand{\RR}{\mathbb R}&#10;\pagestyle{empty}&#10;\begin{document}&#10;\begin{align*}&#10;{\bf v} \in  \RR^m \neq {\bf 0}&#10;\end{align*}&#10;\end{document}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354"/>
  <p:tag name="BOXHEIGHT" val="421"/>
  <p:tag name="BOXFONT" val="10"/>
  <p:tag name="BOXWRAP" val="True"/>
  <p:tag name="WORKAROUNDTRANSPARENCYBUG" val="False"/>
  <p:tag name="ALLOWFONTSUBSTITUTION" val="False"/>
  <p:tag name="BITMAPFORMAT" val="png256"/>
  <p:tag name="ORIGWIDTH" val="53"/>
  <p:tag name="PICTUREFILESIZE" val="393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&#10;\usepackage{color}&#10;\usepackage{amsmath}&#10;\usepackage{amsfonts}&#10;\newcommand{\RR}{\mathbb R}&#10;\pagestyle{empty}&#10;\begin{document}&#10;\begin{align*}&#10;\begin{pmatrix}&#10;6 &amp; -2\\&#10;4 &amp; 0  &#10;\end{pmatrix}&#10;\begin{pmatrix} 1 \\ 2 \end{pmatrix}&#10;=&#10;\begin{pmatrix} 2 \\ 4 \end{pmatrix}&#10;=&#10;2 \begin{pmatrix} 1 \\ 2 \end{pmatrix}&#10;\end{align*}&#10;\end{document}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354"/>
  <p:tag name="BOXHEIGHT" val="421"/>
  <p:tag name="BOXFONT" val="10"/>
  <p:tag name="BOXWRAP" val="True"/>
  <p:tag name="WORKAROUNDTRANSPARENCYBUG" val="False"/>
  <p:tag name="ALLOWFONTSUBSTITUTION" val="False"/>
  <p:tag name="BITMAPFORMAT" val="png256"/>
  <p:tag name="ORIGWIDTH" val="133"/>
  <p:tag name="PICTUREFILESIZE" val="139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&#10;\usepackage{color}&#10;\usepackage{amsmath}&#10;\usepackage{amsfonts}&#10;\newcommand{\RR}{\mathbb R}&#10;\pagestyle{empty}&#10;\begin{document}&#10;\begin{align*}&#10;{\bf S}{\bf v} = \lambda {\bf v} \iff &#10;\left( {\bf S} - \lambda {\bf I}\right) {\bf v} = {\bf 0}&#10;\end{align*}&#10;\end{document}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354"/>
  <p:tag name="BOXHEIGHT" val="421"/>
  <p:tag name="BOXFONT" val="10"/>
  <p:tag name="BOXWRAP" val="True"/>
  <p:tag name="WORKAROUNDTRANSPARENCYBUG" val="False"/>
  <p:tag name="ALLOWFONTSUBSTITUTION" val="False"/>
  <p:tag name="BITMAPFORMAT" val="png256"/>
  <p:tag name="ORIGWIDTH" val="131"/>
  <p:tag name="PICTUREFILESIZE" val="6951"/>
</p:tagLst>
</file>

<file path=ppt/theme/theme1.xml><?xml version="1.0" encoding="utf-8"?>
<a:theme xmlns:a="http://schemas.openxmlformats.org/drawingml/2006/main" name="Folienmaster">
  <a:themeElements>
    <a:clrScheme name="Benutzerdefiniert 1">
      <a:dk1>
        <a:srgbClr val="3B515B"/>
      </a:dk1>
      <a:lt1>
        <a:srgbClr val="FFFFFF"/>
      </a:lt1>
      <a:dk2>
        <a:srgbClr val="000000"/>
      </a:dk2>
      <a:lt2>
        <a:srgbClr val="B6BFC3"/>
      </a:lt2>
      <a:accent1>
        <a:srgbClr val="E2001A"/>
      </a:accent1>
      <a:accent2>
        <a:srgbClr val="0271BB"/>
      </a:accent2>
      <a:accent3>
        <a:srgbClr val="3B515B"/>
      </a:accent3>
      <a:accent4>
        <a:srgbClr val="F07F8C"/>
      </a:accent4>
      <a:accent5>
        <a:srgbClr val="80B8DD"/>
      </a:accent5>
      <a:accent6>
        <a:srgbClr val="9DA8AD"/>
      </a:accent6>
      <a:hlink>
        <a:srgbClr val="0271BB"/>
      </a:hlink>
      <a:folHlink>
        <a:srgbClr val="80B8D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</TotalTime>
  <Words>5163</Words>
  <Application>Microsoft Office PowerPoint</Application>
  <PresentationFormat>Bildschirmpräsentation (16:9)</PresentationFormat>
  <Paragraphs>1342</Paragraphs>
  <Slides>78</Slides>
  <Notes>21</Notes>
  <HiddenSlides>3</HiddenSlides>
  <MMClips>0</MMClips>
  <ScaleCrop>false</ScaleCrop>
  <HeadingPairs>
    <vt:vector size="8" baseType="variant">
      <vt:variant>
        <vt:lpstr>Verwendete Schriftarten</vt:lpstr>
      </vt:variant>
      <vt:variant>
        <vt:i4>18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4</vt:i4>
      </vt:variant>
      <vt:variant>
        <vt:lpstr>Folientitel</vt:lpstr>
      </vt:variant>
      <vt:variant>
        <vt:i4>78</vt:i4>
      </vt:variant>
    </vt:vector>
  </HeadingPairs>
  <TitlesOfParts>
    <vt:vector size="101" baseType="lpstr">
      <vt:lpstr>SimSun</vt:lpstr>
      <vt:lpstr>TheSans Uhh Bold Caps</vt:lpstr>
      <vt:lpstr>Myriad Pro</vt:lpstr>
      <vt:lpstr>Times New Roman</vt:lpstr>
      <vt:lpstr>TheSans Uhh Bold Caps</vt:lpstr>
      <vt:lpstr>Mangal</vt:lpstr>
      <vt:lpstr>Cambria Math</vt:lpstr>
      <vt:lpstr>Lucida Sans Unicode</vt:lpstr>
      <vt:lpstr>Arial</vt:lpstr>
      <vt:lpstr>Symbol</vt:lpstr>
      <vt:lpstr>Wingdings</vt:lpstr>
      <vt:lpstr>Lucida Sans</vt:lpstr>
      <vt:lpstr>TheSans UHH</vt:lpstr>
      <vt:lpstr>TheSans UHH Regular</vt:lpstr>
      <vt:lpstr>MS PGothic</vt:lpstr>
      <vt:lpstr>Courier New</vt:lpstr>
      <vt:lpstr>cmsy10</vt:lpstr>
      <vt:lpstr>Calibri</vt:lpstr>
      <vt:lpstr>Folienmaster</vt:lpstr>
      <vt:lpstr>Worksheet</vt:lpstr>
      <vt:lpstr>Arbeitsblatt</vt:lpstr>
      <vt:lpstr>Formel</vt:lpstr>
      <vt:lpstr>Equation</vt:lpstr>
      <vt:lpstr>Representation Learning for Sequential Structures, Embedding Spaces, word2vec, CBOW, Skip-gram</vt:lpstr>
      <vt:lpstr>Agents for Information Retrieval</vt:lpstr>
      <vt:lpstr>Agenda: IR Agents</vt:lpstr>
      <vt:lpstr>Example: Interpretative information retrieval</vt:lpstr>
      <vt:lpstr>AI Hypothesis: Agent exhibits intelligent IR behavior</vt:lpstr>
      <vt:lpstr>Search string queries</vt:lpstr>
      <vt:lpstr>Option: Linear combination of rank measures</vt:lpstr>
      <vt:lpstr>Multiple words in search strings?</vt:lpstr>
      <vt:lpstr>Where do the weights come from?</vt:lpstr>
      <vt:lpstr>Incidence matrices and rank measures</vt:lpstr>
      <vt:lpstr>Document and query representation</vt:lpstr>
      <vt:lpstr>Example</vt:lpstr>
      <vt:lpstr>Measure of Overlap</vt:lpstr>
      <vt:lpstr>Overlap measure: Normalization</vt:lpstr>
      <vt:lpstr>Term document counters</vt:lpstr>
      <vt:lpstr>Calculation of the rank</vt:lpstr>
      <vt:lpstr>Term Frequency tf</vt:lpstr>
      <vt:lpstr>Weighted term frequency</vt:lpstr>
      <vt:lpstr>TF.IDF (Term Frequency – Inverse Document Frequency)</vt:lpstr>
      <vt:lpstr>Embedding Data into Vector Spaces</vt:lpstr>
      <vt:lpstr>Distance dissimilarity</vt:lpstr>
      <vt:lpstr>Cosine similarity</vt:lpstr>
      <vt:lpstr>Queries in the vector space model</vt:lpstr>
      <vt:lpstr>Polysemy and context</vt:lpstr>
      <vt:lpstr>Synonymy and context</vt:lpstr>
      <vt:lpstr>Dimensionality reduction</vt:lpstr>
      <vt:lpstr>Example: Projection from 3 to 2 axes</vt:lpstr>
      <vt:lpstr>General: Projection on k&lt;&lt;m axes</vt:lpstr>
      <vt:lpstr>Mappings: Rotation</vt:lpstr>
      <vt:lpstr>Mappings: Scaling</vt:lpstr>
      <vt:lpstr>Mappings and their properties</vt:lpstr>
      <vt:lpstr>Eigenvalues and Eigenvectors</vt:lpstr>
      <vt:lpstr>Singular value decomposition (SVD)</vt:lpstr>
      <vt:lpstr>Shear decomposed</vt:lpstr>
      <vt:lpstr>SVD example</vt:lpstr>
      <vt:lpstr>Approximation by matrix with small rank</vt:lpstr>
      <vt:lpstr>Approximation by matrix with small rank</vt:lpstr>
      <vt:lpstr>Application for information retrieval</vt:lpstr>
      <vt:lpstr>How do we handle queries?</vt:lpstr>
      <vt:lpstr>Summary</vt:lpstr>
      <vt:lpstr>External evaluation of retrieval results</vt:lpstr>
      <vt:lpstr>Evaluation measures: Overview</vt:lpstr>
      <vt:lpstr>Relevance Feedback / Reinforcement</vt:lpstr>
      <vt:lpstr>Relevance Feedback on Initial Query </vt:lpstr>
      <vt:lpstr>Modified Query: Rocchio Algorithm</vt:lpstr>
      <vt:lpstr>PowerPoint-Präsentation</vt:lpstr>
      <vt:lpstr>Topic Models</vt:lpstr>
      <vt:lpstr>Topic Modeling Scenario</vt:lpstr>
      <vt:lpstr>Topic Modeling: Latent Dirichlet Allocation (LDA, Blei at al.)</vt:lpstr>
      <vt:lpstr>Why/how does LDA work?</vt:lpstr>
      <vt:lpstr>LDA Application: Reuters Data</vt:lpstr>
      <vt:lpstr>LDA Application: Reuters Data</vt:lpstr>
      <vt:lpstr>Back to Agents</vt:lpstr>
      <vt:lpstr>Approaches for Representing Word Semantics</vt:lpstr>
      <vt:lpstr>Point(wise) Mutual Information: PMI</vt:lpstr>
      <vt:lpstr>PMI – Example</vt:lpstr>
      <vt:lpstr>Approaches for Representing Word Semantics</vt:lpstr>
      <vt:lpstr>Embedding Approaches</vt:lpstr>
      <vt:lpstr>Represent the meaning of a word – word2vec</vt:lpstr>
      <vt:lpstr>Word2vec – Continuous Bag of Words</vt:lpstr>
      <vt:lpstr>Word2vec – Continuous Bag of Words</vt:lpstr>
      <vt:lpstr>Word2vec – Continuous Bag of Words</vt:lpstr>
      <vt:lpstr>Word2vec</vt:lpstr>
      <vt:lpstr>Word2vec – Continuous Bag of Words</vt:lpstr>
      <vt:lpstr>Logistic function</vt:lpstr>
      <vt:lpstr>softmax(z)</vt:lpstr>
      <vt:lpstr>Word2vec – Continuous Bag of Words</vt:lpstr>
      <vt:lpstr>Word2vec</vt:lpstr>
      <vt:lpstr>Intrinsic Evaluation</vt:lpstr>
      <vt:lpstr>Word analogies</vt:lpstr>
      <vt:lpstr>Word Analogies (Tense)</vt:lpstr>
      <vt:lpstr>Extrinsic Evaluation</vt:lpstr>
      <vt:lpstr>CBOW</vt:lpstr>
      <vt:lpstr>Skip-Gram</vt:lpstr>
      <vt:lpstr>What is word2vec?</vt:lpstr>
      <vt:lpstr>Represent the meaning of sentence/paragraph/doc</vt:lpstr>
      <vt:lpstr>Paragraph Vector</vt:lpstr>
      <vt:lpstr>Architecture Diagram</vt:lpstr>
    </vt:vector>
  </TitlesOfParts>
  <Manager/>
  <Company>Universität Hamburg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Autorenname</dc:creator>
  <cp:keywords/>
  <dc:description/>
  <cp:lastModifiedBy>Sylvia Melzer</cp:lastModifiedBy>
  <cp:revision>403</cp:revision>
  <dcterms:created xsi:type="dcterms:W3CDTF">2017-11-14T09:58:03Z</dcterms:created>
  <dcterms:modified xsi:type="dcterms:W3CDTF">2024-05-04T19:16:40Z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prache">
    <vt:lpwstr>Deutsch</vt:lpwstr>
  </property>
</Properties>
</file>